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7" r:id="rId3"/>
    <p:sldId id="259" r:id="rId4"/>
    <p:sldId id="258" r:id="rId5"/>
    <p:sldId id="271" r:id="rId6"/>
    <p:sldId id="277" r:id="rId7"/>
    <p:sldId id="278" r:id="rId8"/>
    <p:sldId id="261" r:id="rId9"/>
    <p:sldId id="272" r:id="rId10"/>
    <p:sldId id="276" r:id="rId11"/>
    <p:sldId id="270" r:id="rId12"/>
    <p:sldId id="273" r:id="rId13"/>
    <p:sldId id="27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59"/>
    <p:restoredTop sz="95781"/>
  </p:normalViewPr>
  <p:slideViewPr>
    <p:cSldViewPr snapToGrid="0">
      <p:cViewPr varScale="1">
        <p:scale>
          <a:sx n="101" d="100"/>
          <a:sy n="101" d="100"/>
        </p:scale>
        <p:origin x="232" y="280"/>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p:cViewPr varScale="1">
        <p:scale>
          <a:sx n="93" d="100"/>
          <a:sy n="93" d="100"/>
        </p:scale>
        <p:origin x="3456" y="21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7D59BA-607A-7E4B-8DBF-D9C8B402E726}" type="datetimeFigureOut">
              <a:rPr lang="en-US" smtClean="0"/>
              <a:t>10/31/23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E89DE1-52B2-B840-9935-2DCE4096D103}" type="slidenum">
              <a:rPr lang="en-US" smtClean="0"/>
              <a:t>‹#›</a:t>
            </a:fld>
            <a:endParaRPr lang="en-US" dirty="0"/>
          </a:p>
        </p:txBody>
      </p:sp>
    </p:spTree>
    <p:extLst>
      <p:ext uri="{BB962C8B-B14F-4D97-AF65-F5344CB8AC3E}">
        <p14:creationId xmlns:p14="http://schemas.microsoft.com/office/powerpoint/2010/main" val="944634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E89DE1-52B2-B840-9935-2DCE4096D103}" type="slidenum">
              <a:rPr lang="en-US" smtClean="0"/>
              <a:t>1</a:t>
            </a:fld>
            <a:endParaRPr lang="en-US" dirty="0"/>
          </a:p>
        </p:txBody>
      </p:sp>
    </p:spTree>
    <p:extLst>
      <p:ext uri="{BB962C8B-B14F-4D97-AF65-F5344CB8AC3E}">
        <p14:creationId xmlns:p14="http://schemas.microsoft.com/office/powerpoint/2010/main" val="2111699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E89DE1-52B2-B840-9935-2DCE4096D103}" type="slidenum">
              <a:rPr lang="en-US" smtClean="0"/>
              <a:t>2</a:t>
            </a:fld>
            <a:endParaRPr lang="en-US" dirty="0"/>
          </a:p>
        </p:txBody>
      </p:sp>
    </p:spTree>
    <p:extLst>
      <p:ext uri="{BB962C8B-B14F-4D97-AF65-F5344CB8AC3E}">
        <p14:creationId xmlns:p14="http://schemas.microsoft.com/office/powerpoint/2010/main" val="1522345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E89DE1-52B2-B840-9935-2DCE4096D103}" type="slidenum">
              <a:rPr lang="en-US" smtClean="0"/>
              <a:t>3</a:t>
            </a:fld>
            <a:endParaRPr lang="en-US" dirty="0"/>
          </a:p>
        </p:txBody>
      </p:sp>
    </p:spTree>
    <p:extLst>
      <p:ext uri="{BB962C8B-B14F-4D97-AF65-F5344CB8AC3E}">
        <p14:creationId xmlns:p14="http://schemas.microsoft.com/office/powerpoint/2010/main" val="19081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GB"/>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a:pPr/>
              <a:t>10/31/23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a:t>10/31/23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GB"/>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GB"/>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a:t>10/31/23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GB"/>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a:t>10/31/23</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GB"/>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a:t>10/31/23</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a:t>10/31/23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a:t>10/31/23</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GB"/>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10/31/23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GB"/>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a:t>10/31/23</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a:pPr/>
              <a:t>10/31/23</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7D664-F9C4-1FB7-9370-BF878E519E1C}"/>
              </a:ext>
            </a:extLst>
          </p:cNvPr>
          <p:cNvSpPr>
            <a:spLocks noGrp="1"/>
          </p:cNvSpPr>
          <p:nvPr>
            <p:ph type="ctrTitle"/>
          </p:nvPr>
        </p:nvSpPr>
        <p:spPr/>
        <p:txBody>
          <a:bodyPr>
            <a:normAutofit/>
          </a:bodyPr>
          <a:lstStyle/>
          <a:p>
            <a:r>
              <a:rPr lang="en-US" b="1" dirty="0">
                <a:solidFill>
                  <a:schemeClr val="tx1"/>
                </a:solidFill>
              </a:rPr>
              <a:t>The Arts in Schools</a:t>
            </a:r>
            <a:br>
              <a:rPr lang="en-US" dirty="0">
                <a:solidFill>
                  <a:schemeClr val="tx1"/>
                </a:solidFill>
              </a:rPr>
            </a:br>
            <a:r>
              <a:rPr lang="en-US" sz="3600" b="1" dirty="0">
                <a:solidFill>
                  <a:schemeClr val="bg1"/>
                </a:solidFill>
              </a:rPr>
              <a:t>Foundations for the Future</a:t>
            </a:r>
            <a:br>
              <a:rPr lang="en-US" sz="3600" b="1" dirty="0">
                <a:solidFill>
                  <a:schemeClr val="bg1"/>
                </a:solidFill>
              </a:rPr>
            </a:br>
            <a:r>
              <a:rPr lang="en-US" sz="2400" b="1" dirty="0">
                <a:solidFill>
                  <a:schemeClr val="bg1"/>
                </a:solidFill>
              </a:rPr>
              <a:t>Purposes, principles and practice</a:t>
            </a:r>
          </a:p>
        </p:txBody>
      </p:sp>
      <p:sp>
        <p:nvSpPr>
          <p:cNvPr id="3" name="Subtitle 2">
            <a:extLst>
              <a:ext uri="{FF2B5EF4-FFF2-40B4-BE49-F238E27FC236}">
                <a16:creationId xmlns:a16="http://schemas.microsoft.com/office/drawing/2014/main" id="{B9B626D0-20EB-5909-D9D2-0A4D1BAC46FF}"/>
              </a:ext>
            </a:extLst>
          </p:cNvPr>
          <p:cNvSpPr>
            <a:spLocks noGrp="1"/>
          </p:cNvSpPr>
          <p:nvPr>
            <p:ph type="subTitle" idx="1"/>
          </p:nvPr>
        </p:nvSpPr>
        <p:spPr>
          <a:xfrm>
            <a:off x="2774731" y="4013419"/>
            <a:ext cx="6873765" cy="646386"/>
          </a:xfrm>
        </p:spPr>
        <p:txBody>
          <a:bodyPr/>
          <a:lstStyle/>
          <a:p>
            <a:r>
              <a:rPr lang="en-US" dirty="0">
                <a:solidFill>
                  <a:schemeClr val="tx1"/>
                </a:solidFill>
              </a:rPr>
              <a:t>A new conversation on the value of the arts in and beyond schools </a:t>
            </a:r>
          </a:p>
        </p:txBody>
      </p:sp>
      <p:sp>
        <p:nvSpPr>
          <p:cNvPr id="4" name="AutoShape 2" descr="FCG_01_CalousteGulbenkianFoundation_BLK_04.pdf">
            <a:extLst>
              <a:ext uri="{FF2B5EF4-FFF2-40B4-BE49-F238E27FC236}">
                <a16:creationId xmlns:a16="http://schemas.microsoft.com/office/drawing/2014/main" id="{B6BA0DDE-E11B-134B-B974-C339095FDDF7}"/>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2" name="Picture 11" descr="A red sign with white text&#10;&#10;Description automatically generated with medium confidence">
            <a:extLst>
              <a:ext uri="{FF2B5EF4-FFF2-40B4-BE49-F238E27FC236}">
                <a16:creationId xmlns:a16="http://schemas.microsoft.com/office/drawing/2014/main" id="{0D380811-8474-A14E-3640-7391575D91B0}"/>
              </a:ext>
            </a:extLst>
          </p:cNvPr>
          <p:cNvPicPr>
            <a:picLocks noChangeAspect="1"/>
          </p:cNvPicPr>
          <p:nvPr/>
        </p:nvPicPr>
        <p:blipFill>
          <a:blip r:embed="rId3"/>
          <a:stretch>
            <a:fillRect/>
          </a:stretch>
        </p:blipFill>
        <p:spPr>
          <a:xfrm>
            <a:off x="9092242" y="5555411"/>
            <a:ext cx="2620850" cy="1098013"/>
          </a:xfrm>
          <a:prstGeom prst="rect">
            <a:avLst/>
          </a:prstGeom>
        </p:spPr>
      </p:pic>
      <p:pic>
        <p:nvPicPr>
          <p:cNvPr id="14" name="Picture 13" descr="A picture containing text&#10;&#10;Description automatically generated">
            <a:extLst>
              <a:ext uri="{FF2B5EF4-FFF2-40B4-BE49-F238E27FC236}">
                <a16:creationId xmlns:a16="http://schemas.microsoft.com/office/drawing/2014/main" id="{A6362C80-FA78-C58B-1062-17C88273E271}"/>
              </a:ext>
            </a:extLst>
          </p:cNvPr>
          <p:cNvPicPr>
            <a:picLocks noChangeAspect="1"/>
          </p:cNvPicPr>
          <p:nvPr/>
        </p:nvPicPr>
        <p:blipFill>
          <a:blip r:embed="rId4"/>
          <a:stretch>
            <a:fillRect/>
          </a:stretch>
        </p:blipFill>
        <p:spPr>
          <a:xfrm>
            <a:off x="251505" y="5566985"/>
            <a:ext cx="3515824" cy="1098013"/>
          </a:xfrm>
          <a:prstGeom prst="rect">
            <a:avLst/>
          </a:prstGeom>
        </p:spPr>
      </p:pic>
    </p:spTree>
    <p:extLst>
      <p:ext uri="{BB962C8B-B14F-4D97-AF65-F5344CB8AC3E}">
        <p14:creationId xmlns:p14="http://schemas.microsoft.com/office/powerpoint/2010/main" val="2224881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B1F47-8AFA-72D8-3866-8BE8842FD823}"/>
              </a:ext>
            </a:extLst>
          </p:cNvPr>
          <p:cNvSpPr>
            <a:spLocks noGrp="1"/>
          </p:cNvSpPr>
          <p:nvPr>
            <p:ph type="title"/>
          </p:nvPr>
        </p:nvSpPr>
        <p:spPr/>
        <p:txBody>
          <a:bodyPr>
            <a:noAutofit/>
          </a:bodyPr>
          <a:lstStyle/>
          <a:p>
            <a:r>
              <a:rPr lang="en-US" sz="2900" b="1" dirty="0"/>
              <a:t>… and five core provision principles to enable a school to become </a:t>
            </a:r>
            <a:br>
              <a:rPr lang="en-US" sz="2900" b="1" dirty="0"/>
            </a:br>
            <a:r>
              <a:rPr lang="en-US" sz="2900" b="1" dirty="0"/>
              <a:t>arts-rich</a:t>
            </a:r>
          </a:p>
        </p:txBody>
      </p:sp>
      <p:sp>
        <p:nvSpPr>
          <p:cNvPr id="3" name="TextBox 2">
            <a:extLst>
              <a:ext uri="{FF2B5EF4-FFF2-40B4-BE49-F238E27FC236}">
                <a16:creationId xmlns:a16="http://schemas.microsoft.com/office/drawing/2014/main" id="{815DF823-25BB-B151-6B9E-3504ECC77CE4}"/>
              </a:ext>
            </a:extLst>
          </p:cNvPr>
          <p:cNvSpPr txBox="1"/>
          <p:nvPr/>
        </p:nvSpPr>
        <p:spPr>
          <a:xfrm>
            <a:off x="1092820" y="1761893"/>
            <a:ext cx="3297008" cy="369332"/>
          </a:xfrm>
          <a:prstGeom prst="rect">
            <a:avLst/>
          </a:prstGeom>
          <a:noFill/>
        </p:spPr>
        <p:txBody>
          <a:bodyPr wrap="square" rtlCol="0">
            <a:spAutoFit/>
          </a:bodyPr>
          <a:lstStyle/>
          <a:p>
            <a:r>
              <a:rPr lang="en-US" dirty="0"/>
              <a:t>The Arts in Schools </a:t>
            </a:r>
          </a:p>
        </p:txBody>
      </p:sp>
      <p:sp>
        <p:nvSpPr>
          <p:cNvPr id="5" name="TextBox 4">
            <a:extLst>
              <a:ext uri="{FF2B5EF4-FFF2-40B4-BE49-F238E27FC236}">
                <a16:creationId xmlns:a16="http://schemas.microsoft.com/office/drawing/2014/main" id="{355F2AAB-1F88-EA16-2726-44A549F76E7D}"/>
              </a:ext>
            </a:extLst>
          </p:cNvPr>
          <p:cNvSpPr txBox="1"/>
          <p:nvPr/>
        </p:nvSpPr>
        <p:spPr>
          <a:xfrm>
            <a:off x="5100395" y="1720840"/>
            <a:ext cx="6202973" cy="3416320"/>
          </a:xfrm>
          <a:prstGeom prst="rect">
            <a:avLst/>
          </a:prstGeom>
          <a:noFill/>
        </p:spPr>
        <p:txBody>
          <a:bodyPr wrap="square" rtlCol="0">
            <a:spAutoFit/>
          </a:bodyPr>
          <a:lstStyle/>
          <a:p>
            <a:pPr marL="342900" indent="-342900">
              <a:buFont typeface="+mj-lt"/>
              <a:buAutoNum type="arabicPeriod"/>
            </a:pPr>
            <a:r>
              <a:rPr lang="en-GB" sz="1800" b="1" dirty="0">
                <a:solidFill>
                  <a:srgbClr val="FF0000"/>
                </a:solidFill>
                <a:effectLst/>
                <a:latin typeface="+mj-lt"/>
              </a:rPr>
              <a:t>Breadth: </a:t>
            </a:r>
            <a:r>
              <a:rPr lang="en-GB" sz="1800" dirty="0">
                <a:effectLst/>
                <a:latin typeface="+mj-lt"/>
              </a:rPr>
              <a:t>exposure to all art forms and a breadth of work and experiences</a:t>
            </a:r>
            <a:br>
              <a:rPr lang="en-GB" sz="1800" dirty="0">
                <a:effectLst/>
                <a:latin typeface="+mj-lt"/>
              </a:rPr>
            </a:br>
            <a:endParaRPr lang="en-GB" dirty="0">
              <a:effectLst/>
              <a:latin typeface="+mj-lt"/>
            </a:endParaRPr>
          </a:p>
          <a:p>
            <a:pPr marL="342900" indent="-342900">
              <a:buFont typeface="+mj-lt"/>
              <a:buAutoNum type="arabicPeriod"/>
            </a:pPr>
            <a:r>
              <a:rPr lang="en-GB" sz="1800" b="1" dirty="0">
                <a:solidFill>
                  <a:srgbClr val="FF0000"/>
                </a:solidFill>
                <a:effectLst/>
                <a:latin typeface="+mj-lt"/>
              </a:rPr>
              <a:t>Balance: </a:t>
            </a:r>
            <a:r>
              <a:rPr lang="en-GB" sz="1800" dirty="0">
                <a:effectLst/>
                <a:latin typeface="+mj-lt"/>
              </a:rPr>
              <a:t>between knowledge and skills</a:t>
            </a:r>
            <a:br>
              <a:rPr lang="en-GB" sz="1800" dirty="0">
                <a:effectLst/>
                <a:latin typeface="+mj-lt"/>
              </a:rPr>
            </a:br>
            <a:endParaRPr lang="en-GB" dirty="0">
              <a:latin typeface="+mj-lt"/>
            </a:endParaRPr>
          </a:p>
          <a:p>
            <a:pPr marL="342900" indent="-342900">
              <a:buFont typeface="+mj-lt"/>
              <a:buAutoNum type="arabicPeriod"/>
            </a:pPr>
            <a:r>
              <a:rPr lang="en-GB" sz="1800" b="1" dirty="0">
                <a:solidFill>
                  <a:srgbClr val="FF0000"/>
                </a:solidFill>
                <a:effectLst/>
                <a:latin typeface="+mj-lt"/>
              </a:rPr>
              <a:t>Inclusion: </a:t>
            </a:r>
            <a:r>
              <a:rPr lang="en-GB" sz="1800" dirty="0">
                <a:effectLst/>
                <a:latin typeface="+mj-lt"/>
              </a:rPr>
              <a:t>embracing the needs of all children</a:t>
            </a:r>
            <a:br>
              <a:rPr lang="en-GB" sz="1800" dirty="0">
                <a:effectLst/>
                <a:latin typeface="+mj-lt"/>
              </a:rPr>
            </a:br>
            <a:endParaRPr lang="en-GB" sz="1800" dirty="0">
              <a:effectLst/>
              <a:latin typeface="+mj-lt"/>
            </a:endParaRPr>
          </a:p>
          <a:p>
            <a:pPr marL="342900" indent="-342900">
              <a:buFont typeface="+mj-lt"/>
              <a:buAutoNum type="arabicPeriod"/>
            </a:pPr>
            <a:r>
              <a:rPr lang="en-GB" sz="1800" b="1" dirty="0">
                <a:solidFill>
                  <a:srgbClr val="FF0000"/>
                </a:solidFill>
                <a:effectLst/>
                <a:latin typeface="+mj-lt"/>
              </a:rPr>
              <a:t>Relevance: </a:t>
            </a:r>
            <a:r>
              <a:rPr lang="en-GB" sz="1800" dirty="0">
                <a:effectLst/>
                <a:latin typeface="+mj-lt"/>
              </a:rPr>
              <a:t>reflective of the world in which children live and will work</a:t>
            </a:r>
            <a:br>
              <a:rPr lang="en-GB" sz="1800" dirty="0">
                <a:effectLst/>
                <a:latin typeface="+mj-lt"/>
              </a:rPr>
            </a:br>
            <a:endParaRPr lang="en-GB" sz="1800" dirty="0">
              <a:effectLst/>
              <a:latin typeface="+mj-lt"/>
            </a:endParaRPr>
          </a:p>
          <a:p>
            <a:pPr marL="342900" indent="-342900">
              <a:buFont typeface="+mj-lt"/>
              <a:buAutoNum type="arabicPeriod"/>
            </a:pPr>
            <a:r>
              <a:rPr lang="en-GB" sz="1800" b="1" dirty="0">
                <a:solidFill>
                  <a:srgbClr val="FF0000"/>
                </a:solidFill>
                <a:effectLst/>
                <a:latin typeface="+mj-lt"/>
              </a:rPr>
              <a:t>Learner voice: </a:t>
            </a:r>
            <a:r>
              <a:rPr lang="en-GB" sz="1800" dirty="0">
                <a:effectLst/>
                <a:latin typeface="+mj-lt"/>
              </a:rPr>
              <a:t>listening to children and young people</a:t>
            </a:r>
            <a:endParaRPr lang="en-GB" dirty="0">
              <a:effectLst/>
              <a:latin typeface="+mj-lt"/>
            </a:endParaRPr>
          </a:p>
          <a:p>
            <a:endParaRPr lang="en-US" dirty="0"/>
          </a:p>
        </p:txBody>
      </p:sp>
      <p:sp>
        <p:nvSpPr>
          <p:cNvPr id="4" name="TextBox 3">
            <a:extLst>
              <a:ext uri="{FF2B5EF4-FFF2-40B4-BE49-F238E27FC236}">
                <a16:creationId xmlns:a16="http://schemas.microsoft.com/office/drawing/2014/main" id="{59B6216F-A503-A0BC-6E5D-B43776582167}"/>
              </a:ext>
            </a:extLst>
          </p:cNvPr>
          <p:cNvSpPr txBox="1"/>
          <p:nvPr/>
        </p:nvSpPr>
        <p:spPr>
          <a:xfrm>
            <a:off x="767608" y="5507038"/>
            <a:ext cx="9959493" cy="1200329"/>
          </a:xfrm>
          <a:prstGeom prst="rect">
            <a:avLst/>
          </a:prstGeom>
          <a:noFill/>
        </p:spPr>
        <p:txBody>
          <a:bodyPr wrap="square" rtlCol="0">
            <a:spAutoFit/>
          </a:bodyPr>
          <a:lstStyle/>
          <a:p>
            <a:r>
              <a:rPr lang="en-GB" sz="1800" b="1" i="1" dirty="0">
                <a:solidFill>
                  <a:schemeClr val="accent1"/>
                </a:solidFill>
                <a:effectLst/>
                <a:latin typeface="GTEestiText"/>
              </a:rPr>
              <a:t>‘Representation in all that happens in schools is crucial: across course materials, texts chosen, artists studied, composers selected, and performances, stories and histories experienced. To be fully engaged children need to see themselves represented in the arts they experience.’</a:t>
            </a:r>
            <a:endParaRPr lang="en-GB" b="1" i="1" dirty="0">
              <a:solidFill>
                <a:schemeClr val="accent1"/>
              </a:solidFill>
            </a:endParaRPr>
          </a:p>
          <a:p>
            <a:endParaRPr lang="en-US" i="1" dirty="0">
              <a:solidFill>
                <a:schemeClr val="bg1">
                  <a:lumMod val="50000"/>
                </a:schemeClr>
              </a:solidFill>
            </a:endParaRPr>
          </a:p>
        </p:txBody>
      </p:sp>
    </p:spTree>
    <p:extLst>
      <p:ext uri="{BB962C8B-B14F-4D97-AF65-F5344CB8AC3E}">
        <p14:creationId xmlns:p14="http://schemas.microsoft.com/office/powerpoint/2010/main" val="1510519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B1F47-8AFA-72D8-3866-8BE8842FD823}"/>
              </a:ext>
            </a:extLst>
          </p:cNvPr>
          <p:cNvSpPr>
            <a:spLocks noGrp="1"/>
          </p:cNvSpPr>
          <p:nvPr>
            <p:ph type="title"/>
          </p:nvPr>
        </p:nvSpPr>
        <p:spPr/>
        <p:txBody>
          <a:bodyPr>
            <a:normAutofit/>
          </a:bodyPr>
          <a:lstStyle/>
          <a:p>
            <a:r>
              <a:rPr lang="en-US" sz="3200" b="1" dirty="0"/>
              <a:t>The report makes 10 recommendations: scaffolding for the future</a:t>
            </a:r>
          </a:p>
        </p:txBody>
      </p:sp>
      <p:sp>
        <p:nvSpPr>
          <p:cNvPr id="3" name="TextBox 2">
            <a:extLst>
              <a:ext uri="{FF2B5EF4-FFF2-40B4-BE49-F238E27FC236}">
                <a16:creationId xmlns:a16="http://schemas.microsoft.com/office/drawing/2014/main" id="{815DF823-25BB-B151-6B9E-3504ECC77CE4}"/>
              </a:ext>
            </a:extLst>
          </p:cNvPr>
          <p:cNvSpPr txBox="1"/>
          <p:nvPr/>
        </p:nvSpPr>
        <p:spPr>
          <a:xfrm>
            <a:off x="1092820" y="1761893"/>
            <a:ext cx="3297008" cy="369332"/>
          </a:xfrm>
          <a:prstGeom prst="rect">
            <a:avLst/>
          </a:prstGeom>
          <a:noFill/>
        </p:spPr>
        <p:txBody>
          <a:bodyPr wrap="square" rtlCol="0">
            <a:spAutoFit/>
          </a:bodyPr>
          <a:lstStyle/>
          <a:p>
            <a:r>
              <a:rPr lang="en-US" dirty="0"/>
              <a:t>The Arts in Schools </a:t>
            </a:r>
          </a:p>
        </p:txBody>
      </p:sp>
      <p:sp>
        <p:nvSpPr>
          <p:cNvPr id="5" name="TextBox 4">
            <a:extLst>
              <a:ext uri="{FF2B5EF4-FFF2-40B4-BE49-F238E27FC236}">
                <a16:creationId xmlns:a16="http://schemas.microsoft.com/office/drawing/2014/main" id="{355F2AAB-1F88-EA16-2726-44A549F76E7D}"/>
              </a:ext>
            </a:extLst>
          </p:cNvPr>
          <p:cNvSpPr txBox="1"/>
          <p:nvPr/>
        </p:nvSpPr>
        <p:spPr>
          <a:xfrm>
            <a:off x="5492482" y="1774419"/>
            <a:ext cx="6202152" cy="3970318"/>
          </a:xfrm>
          <a:prstGeom prst="rect">
            <a:avLst/>
          </a:prstGeom>
          <a:noFill/>
        </p:spPr>
        <p:txBody>
          <a:bodyPr wrap="square" rtlCol="0">
            <a:spAutoFit/>
          </a:bodyPr>
          <a:lstStyle/>
          <a:p>
            <a:r>
              <a:rPr lang="en-GB" sz="1800" b="1" dirty="0">
                <a:solidFill>
                  <a:srgbClr val="FF0000"/>
                </a:solidFill>
                <a:effectLst/>
                <a:latin typeface="+mj-lt"/>
              </a:rPr>
              <a:t>1. </a:t>
            </a:r>
            <a:r>
              <a:rPr lang="en-GB" sz="1800" dirty="0">
                <a:effectLst/>
                <a:latin typeface="+mj-lt"/>
              </a:rPr>
              <a:t>	</a:t>
            </a:r>
            <a:r>
              <a:rPr lang="en-GB" sz="1800" b="1" dirty="0">
                <a:effectLst/>
                <a:latin typeface="+mj-lt"/>
              </a:rPr>
              <a:t>A national conversation to consider and define new 	purposes for schooling</a:t>
            </a:r>
            <a:br>
              <a:rPr lang="en-GB" sz="1800" dirty="0">
                <a:effectLst/>
                <a:latin typeface="+mj-lt"/>
              </a:rPr>
            </a:br>
            <a:endParaRPr lang="en-GB" sz="1800" dirty="0">
              <a:effectLst/>
              <a:latin typeface="+mj-lt"/>
            </a:endParaRPr>
          </a:p>
          <a:p>
            <a:r>
              <a:rPr lang="en-GB" sz="1800" b="1" dirty="0">
                <a:solidFill>
                  <a:srgbClr val="FF0000"/>
                </a:solidFill>
                <a:effectLst/>
                <a:latin typeface="+mj-lt"/>
              </a:rPr>
              <a:t>2. </a:t>
            </a:r>
            <a:r>
              <a:rPr lang="en-GB" sz="1800" dirty="0">
                <a:effectLst/>
                <a:latin typeface="+mj-lt"/>
              </a:rPr>
              <a:t>	</a:t>
            </a:r>
            <a:r>
              <a:rPr lang="en-GB" b="1" dirty="0">
                <a:latin typeface="+mj-lt"/>
              </a:rPr>
              <a:t>A n</a:t>
            </a:r>
            <a:r>
              <a:rPr lang="en-GB" sz="1800" b="1" dirty="0">
                <a:effectLst/>
                <a:latin typeface="+mj-lt"/>
              </a:rPr>
              <a:t>ew curriculum area – the Expressive </a:t>
            </a:r>
            <a:r>
              <a:rPr lang="en-GB" b="1" dirty="0">
                <a:latin typeface="+mj-lt"/>
              </a:rPr>
              <a:t>A</a:t>
            </a:r>
            <a:r>
              <a:rPr lang="en-GB" sz="1800" b="1" dirty="0">
                <a:effectLst/>
                <a:latin typeface="+mj-lt"/>
              </a:rPr>
              <a:t>rts</a:t>
            </a:r>
            <a:br>
              <a:rPr lang="en-GB" sz="1800" dirty="0">
                <a:effectLst/>
                <a:latin typeface="+mj-lt"/>
              </a:rPr>
            </a:br>
            <a:endParaRPr lang="en-GB" dirty="0">
              <a:latin typeface="+mj-lt"/>
            </a:endParaRPr>
          </a:p>
          <a:p>
            <a:r>
              <a:rPr lang="en-GB" sz="1800" b="1" dirty="0">
                <a:solidFill>
                  <a:srgbClr val="FF0000"/>
                </a:solidFill>
                <a:effectLst/>
                <a:latin typeface="+mj-lt"/>
              </a:rPr>
              <a:t>3. </a:t>
            </a:r>
            <a:r>
              <a:rPr lang="en-GB" sz="1800" dirty="0">
                <a:effectLst/>
                <a:latin typeface="+mj-lt"/>
              </a:rPr>
              <a:t>	</a:t>
            </a:r>
            <a:r>
              <a:rPr lang="en-GB" sz="1800" b="1" dirty="0">
                <a:effectLst/>
                <a:latin typeface="+mj-lt"/>
              </a:rPr>
              <a:t>Changes to how we assess arts subjects </a:t>
            </a:r>
            <a:br>
              <a:rPr lang="en-GB" sz="1800" dirty="0">
                <a:effectLst/>
                <a:latin typeface="+mj-lt"/>
              </a:rPr>
            </a:br>
            <a:endParaRPr lang="en-GB" dirty="0">
              <a:latin typeface="+mj-lt"/>
            </a:endParaRPr>
          </a:p>
          <a:p>
            <a:r>
              <a:rPr lang="en-GB" sz="1800" b="1" dirty="0">
                <a:solidFill>
                  <a:srgbClr val="FF0000"/>
                </a:solidFill>
                <a:effectLst/>
                <a:latin typeface="+mj-lt"/>
              </a:rPr>
              <a:t>4. </a:t>
            </a:r>
            <a:r>
              <a:rPr lang="en-GB" sz="1800" dirty="0">
                <a:effectLst/>
                <a:latin typeface="+mj-lt"/>
              </a:rPr>
              <a:t>	</a:t>
            </a:r>
            <a:r>
              <a:rPr lang="en-GB" sz="1800" b="1" dirty="0">
                <a:effectLst/>
                <a:latin typeface="+mj-lt"/>
              </a:rPr>
              <a:t>Creating an arts entitlement within the school day, with	extra-curricular arts as additional </a:t>
            </a:r>
            <a:br>
              <a:rPr lang="en-GB" sz="1800" dirty="0">
                <a:effectLst/>
                <a:latin typeface="+mj-lt"/>
              </a:rPr>
            </a:br>
            <a:endParaRPr lang="en-GB" dirty="0">
              <a:latin typeface="+mj-lt"/>
            </a:endParaRPr>
          </a:p>
          <a:p>
            <a:r>
              <a:rPr lang="en-GB" sz="1800" b="1" dirty="0">
                <a:solidFill>
                  <a:srgbClr val="FF0000"/>
                </a:solidFill>
                <a:effectLst/>
                <a:latin typeface="+mj-lt"/>
              </a:rPr>
              <a:t>5. </a:t>
            </a:r>
            <a:r>
              <a:rPr lang="en-GB" sz="1800" dirty="0">
                <a:effectLst/>
                <a:latin typeface="+mj-lt"/>
              </a:rPr>
              <a:t>	</a:t>
            </a:r>
            <a:r>
              <a:rPr lang="en-GB" sz="1800" b="1" dirty="0">
                <a:effectLst/>
                <a:latin typeface="+mj-lt"/>
              </a:rPr>
              <a:t>Representation and relevance</a:t>
            </a:r>
            <a:br>
              <a:rPr lang="en-GB" sz="1800" b="1" dirty="0">
                <a:solidFill>
                  <a:srgbClr val="F73D3F"/>
                </a:solidFill>
                <a:effectLst/>
                <a:latin typeface="GTEestiText"/>
              </a:rPr>
            </a:br>
            <a:endParaRPr lang="en-GB" sz="1800" b="1" dirty="0">
              <a:solidFill>
                <a:srgbClr val="F73D3F"/>
              </a:solidFill>
              <a:effectLst/>
              <a:latin typeface="GTEestiText"/>
            </a:endParaRPr>
          </a:p>
          <a:p>
            <a:pPr marL="342900" indent="-342900">
              <a:buFont typeface="+mj-lt"/>
              <a:buAutoNum type="arabicPeriod"/>
            </a:pPr>
            <a:endParaRPr lang="en-GB" b="0" i="0" u="none" strike="noStrike" dirty="0">
              <a:solidFill>
                <a:srgbClr val="000000"/>
              </a:solidFill>
              <a:effectLst/>
            </a:endParaRPr>
          </a:p>
          <a:p>
            <a:endParaRPr lang="en-US" dirty="0"/>
          </a:p>
        </p:txBody>
      </p:sp>
      <p:sp>
        <p:nvSpPr>
          <p:cNvPr id="4" name="TextBox 3">
            <a:extLst>
              <a:ext uri="{FF2B5EF4-FFF2-40B4-BE49-F238E27FC236}">
                <a16:creationId xmlns:a16="http://schemas.microsoft.com/office/drawing/2014/main" id="{50919D79-917A-1C81-5B45-0984C0DF0D98}"/>
              </a:ext>
            </a:extLst>
          </p:cNvPr>
          <p:cNvSpPr txBox="1"/>
          <p:nvPr/>
        </p:nvSpPr>
        <p:spPr>
          <a:xfrm>
            <a:off x="740714" y="5563305"/>
            <a:ext cx="10049206" cy="923330"/>
          </a:xfrm>
          <a:prstGeom prst="rect">
            <a:avLst/>
          </a:prstGeom>
          <a:noFill/>
        </p:spPr>
        <p:txBody>
          <a:bodyPr wrap="square" rtlCol="0">
            <a:spAutoFit/>
          </a:bodyPr>
          <a:lstStyle/>
          <a:p>
            <a:r>
              <a:rPr lang="en-GB" sz="1800" b="1" i="1" dirty="0">
                <a:solidFill>
                  <a:schemeClr val="accent1"/>
                </a:solidFill>
                <a:effectLst/>
                <a:latin typeface="Calibri" panose="020F0502020204030204" pitchFamily="34" charset="0"/>
                <a:cs typeface="Calibri" panose="020F0502020204030204" pitchFamily="34" charset="0"/>
              </a:rPr>
              <a:t>‘Equity has to sit side by side with quality – on the basis that it’s still always the case that the poorest children get the worst deal when it comes to arts and culture education participation.’</a:t>
            </a:r>
            <a:endParaRPr lang="en-GB" b="1" i="1" dirty="0">
              <a:solidFill>
                <a:schemeClr val="accent1"/>
              </a:solidFill>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2797323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B1F47-8AFA-72D8-3866-8BE8842FD823}"/>
              </a:ext>
            </a:extLst>
          </p:cNvPr>
          <p:cNvSpPr>
            <a:spLocks noGrp="1"/>
          </p:cNvSpPr>
          <p:nvPr>
            <p:ph type="title"/>
          </p:nvPr>
        </p:nvSpPr>
        <p:spPr/>
        <p:txBody>
          <a:bodyPr>
            <a:normAutofit/>
          </a:bodyPr>
          <a:lstStyle/>
          <a:p>
            <a:r>
              <a:rPr lang="en-US" sz="3200" dirty="0"/>
              <a:t>The report makes 10 recommendations: scaffolding for the future</a:t>
            </a:r>
          </a:p>
        </p:txBody>
      </p:sp>
      <p:sp>
        <p:nvSpPr>
          <p:cNvPr id="3" name="TextBox 2">
            <a:extLst>
              <a:ext uri="{FF2B5EF4-FFF2-40B4-BE49-F238E27FC236}">
                <a16:creationId xmlns:a16="http://schemas.microsoft.com/office/drawing/2014/main" id="{815DF823-25BB-B151-6B9E-3504ECC77CE4}"/>
              </a:ext>
            </a:extLst>
          </p:cNvPr>
          <p:cNvSpPr txBox="1"/>
          <p:nvPr/>
        </p:nvSpPr>
        <p:spPr>
          <a:xfrm>
            <a:off x="1092820" y="1761893"/>
            <a:ext cx="3297008" cy="369332"/>
          </a:xfrm>
          <a:prstGeom prst="rect">
            <a:avLst/>
          </a:prstGeom>
          <a:noFill/>
        </p:spPr>
        <p:txBody>
          <a:bodyPr wrap="square" rtlCol="0">
            <a:spAutoFit/>
          </a:bodyPr>
          <a:lstStyle/>
          <a:p>
            <a:r>
              <a:rPr lang="en-US" dirty="0"/>
              <a:t>The Arts in Schools </a:t>
            </a:r>
          </a:p>
        </p:txBody>
      </p:sp>
      <p:sp>
        <p:nvSpPr>
          <p:cNvPr id="5" name="TextBox 4">
            <a:extLst>
              <a:ext uri="{FF2B5EF4-FFF2-40B4-BE49-F238E27FC236}">
                <a16:creationId xmlns:a16="http://schemas.microsoft.com/office/drawing/2014/main" id="{355F2AAB-1F88-EA16-2726-44A549F76E7D}"/>
              </a:ext>
            </a:extLst>
          </p:cNvPr>
          <p:cNvSpPr txBox="1"/>
          <p:nvPr/>
        </p:nvSpPr>
        <p:spPr>
          <a:xfrm>
            <a:off x="5446834" y="1592987"/>
            <a:ext cx="6202152" cy="3970318"/>
          </a:xfrm>
          <a:prstGeom prst="rect">
            <a:avLst/>
          </a:prstGeom>
          <a:noFill/>
        </p:spPr>
        <p:txBody>
          <a:bodyPr wrap="square" rtlCol="0">
            <a:spAutoFit/>
          </a:bodyPr>
          <a:lstStyle/>
          <a:p>
            <a:r>
              <a:rPr lang="en-GB" sz="1800" b="1" dirty="0">
                <a:solidFill>
                  <a:srgbClr val="FF0000"/>
                </a:solidFill>
                <a:effectLst/>
                <a:latin typeface="+mj-lt"/>
              </a:rPr>
              <a:t>6.	</a:t>
            </a:r>
            <a:r>
              <a:rPr lang="en-GB" b="1" dirty="0">
                <a:latin typeface="+mj-lt"/>
              </a:rPr>
              <a:t>T</a:t>
            </a:r>
            <a:r>
              <a:rPr lang="en-GB" sz="1800" b="1" dirty="0">
                <a:effectLst/>
                <a:latin typeface="+mj-lt"/>
              </a:rPr>
              <a:t>eacher and learner agency</a:t>
            </a:r>
            <a:br>
              <a:rPr lang="en-GB" sz="1800" b="1" dirty="0">
                <a:effectLst/>
                <a:latin typeface="+mj-lt"/>
              </a:rPr>
            </a:br>
            <a:endParaRPr lang="en-GB" b="1" dirty="0">
              <a:latin typeface="+mj-lt"/>
            </a:endParaRPr>
          </a:p>
          <a:p>
            <a:r>
              <a:rPr lang="en-GB" sz="1800" b="1" dirty="0">
                <a:solidFill>
                  <a:srgbClr val="FF0000"/>
                </a:solidFill>
                <a:effectLst/>
                <a:latin typeface="+mj-lt"/>
              </a:rPr>
              <a:t>7. 	</a:t>
            </a:r>
            <a:r>
              <a:rPr lang="en-GB" sz="1800" b="1" dirty="0">
                <a:effectLst/>
                <a:latin typeface="+mj-lt"/>
              </a:rPr>
              <a:t>Improved and evidence-based narrative case-making</a:t>
            </a:r>
            <a:br>
              <a:rPr lang="en-GB" sz="1800" b="1" dirty="0">
                <a:effectLst/>
                <a:latin typeface="+mj-lt"/>
              </a:rPr>
            </a:br>
            <a:endParaRPr lang="en-GB" b="1" dirty="0">
              <a:latin typeface="+mj-lt"/>
            </a:endParaRPr>
          </a:p>
          <a:p>
            <a:r>
              <a:rPr lang="en-GB" sz="1800" b="1" dirty="0">
                <a:solidFill>
                  <a:srgbClr val="FF0000"/>
                </a:solidFill>
                <a:effectLst/>
                <a:latin typeface="+mj-lt"/>
              </a:rPr>
              <a:t>8.	</a:t>
            </a:r>
            <a:r>
              <a:rPr lang="en-GB" sz="1800" b="1" dirty="0">
                <a:effectLst/>
                <a:latin typeface="+mj-lt"/>
              </a:rPr>
              <a:t>Support for the arts in schools from the professional arts 	sector </a:t>
            </a:r>
            <a:br>
              <a:rPr lang="en-GB" sz="1800" b="1" dirty="0">
                <a:effectLst/>
                <a:latin typeface="+mj-lt"/>
              </a:rPr>
            </a:br>
            <a:endParaRPr lang="en-GB" b="1" dirty="0">
              <a:latin typeface="+mj-lt"/>
            </a:endParaRPr>
          </a:p>
          <a:p>
            <a:r>
              <a:rPr lang="en-GB" sz="1800" b="1" dirty="0">
                <a:solidFill>
                  <a:srgbClr val="FF0000"/>
                </a:solidFill>
                <a:effectLst/>
                <a:latin typeface="+mj-lt"/>
              </a:rPr>
              <a:t>9. 	</a:t>
            </a:r>
            <a:r>
              <a:rPr lang="en-GB" sz="1800" b="1" dirty="0">
                <a:effectLst/>
                <a:latin typeface="+mj-lt"/>
              </a:rPr>
              <a:t>Schools at the heart of their communities</a:t>
            </a:r>
            <a:br>
              <a:rPr lang="en-GB" sz="1800" b="1" dirty="0">
                <a:effectLst/>
                <a:latin typeface="+mj-lt"/>
              </a:rPr>
            </a:br>
            <a:endParaRPr lang="en-GB" b="1" dirty="0">
              <a:effectLst/>
              <a:latin typeface="+mj-lt"/>
            </a:endParaRPr>
          </a:p>
          <a:p>
            <a:r>
              <a:rPr lang="en-GB" sz="1800" b="1" dirty="0">
                <a:solidFill>
                  <a:srgbClr val="FF0000"/>
                </a:solidFill>
                <a:effectLst/>
                <a:latin typeface="+mj-lt"/>
              </a:rPr>
              <a:t>10. 	</a:t>
            </a:r>
            <a:r>
              <a:rPr lang="en-GB" sz="1800" b="1" dirty="0">
                <a:effectLst/>
                <a:latin typeface="+mj-lt"/>
              </a:rPr>
              <a:t>Aggregating the findings of reports calling for education 	system change</a:t>
            </a:r>
            <a:br>
              <a:rPr lang="en-GB" sz="1800" b="1" dirty="0">
                <a:solidFill>
                  <a:srgbClr val="F73D3F"/>
                </a:solidFill>
                <a:effectLst/>
                <a:latin typeface="GTEestiText"/>
              </a:rPr>
            </a:br>
            <a:br>
              <a:rPr lang="en-GB" sz="1800" b="1" dirty="0">
                <a:solidFill>
                  <a:srgbClr val="F73D3F"/>
                </a:solidFill>
                <a:effectLst/>
                <a:latin typeface="GTEestiText"/>
              </a:rPr>
            </a:br>
            <a:endParaRPr lang="en-GB" b="0" i="0" u="none" strike="noStrike" dirty="0">
              <a:solidFill>
                <a:srgbClr val="000000"/>
              </a:solidFill>
              <a:effectLst/>
            </a:endParaRPr>
          </a:p>
          <a:p>
            <a:endParaRPr lang="en-US" dirty="0"/>
          </a:p>
        </p:txBody>
      </p:sp>
      <p:sp>
        <p:nvSpPr>
          <p:cNvPr id="4" name="TextBox 3">
            <a:extLst>
              <a:ext uri="{FF2B5EF4-FFF2-40B4-BE49-F238E27FC236}">
                <a16:creationId xmlns:a16="http://schemas.microsoft.com/office/drawing/2014/main" id="{37432388-3B0F-7BAD-95ED-5E44C4CED72E}"/>
              </a:ext>
            </a:extLst>
          </p:cNvPr>
          <p:cNvSpPr txBox="1"/>
          <p:nvPr/>
        </p:nvSpPr>
        <p:spPr>
          <a:xfrm>
            <a:off x="753034" y="5662646"/>
            <a:ext cx="10477053" cy="646331"/>
          </a:xfrm>
          <a:prstGeom prst="rect">
            <a:avLst/>
          </a:prstGeom>
          <a:noFill/>
        </p:spPr>
        <p:txBody>
          <a:bodyPr wrap="square" rtlCol="0">
            <a:spAutoFit/>
          </a:bodyPr>
          <a:lstStyle/>
          <a:p>
            <a:r>
              <a:rPr lang="en-GB" sz="1800" b="1" i="1" dirty="0">
                <a:solidFill>
                  <a:schemeClr val="accent1"/>
                </a:solidFill>
                <a:effectLst/>
                <a:latin typeface="Calibri" panose="020F0502020204030204" pitchFamily="34" charset="0"/>
                <a:ea typeface="Times New Roman" panose="02020603050405020304" pitchFamily="18" charset="0"/>
              </a:rPr>
              <a:t>Professor John Last has described the fundamental ‘flaw in the logic that says to count is to become economically productive, but to create is not’. </a:t>
            </a:r>
            <a:endParaRPr lang="en-US" b="1" i="1" dirty="0">
              <a:solidFill>
                <a:schemeClr val="accent1"/>
              </a:solidFill>
            </a:endParaRPr>
          </a:p>
        </p:txBody>
      </p:sp>
    </p:spTree>
    <p:extLst>
      <p:ext uri="{BB962C8B-B14F-4D97-AF65-F5344CB8AC3E}">
        <p14:creationId xmlns:p14="http://schemas.microsoft.com/office/powerpoint/2010/main" val="2527567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B1F47-8AFA-72D8-3866-8BE8842FD823}"/>
              </a:ext>
            </a:extLst>
          </p:cNvPr>
          <p:cNvSpPr>
            <a:spLocks noGrp="1"/>
          </p:cNvSpPr>
          <p:nvPr>
            <p:ph type="title"/>
          </p:nvPr>
        </p:nvSpPr>
        <p:spPr>
          <a:xfrm>
            <a:off x="888632" y="2221044"/>
            <a:ext cx="3501196" cy="2585323"/>
          </a:xfrm>
        </p:spPr>
        <p:txBody>
          <a:bodyPr/>
          <a:lstStyle/>
          <a:p>
            <a:r>
              <a:rPr lang="en-US" dirty="0"/>
              <a:t>What next?</a:t>
            </a:r>
            <a:br>
              <a:rPr lang="en-US" dirty="0"/>
            </a:br>
            <a:r>
              <a:rPr lang="en-US" dirty="0"/>
              <a:t>A time for change</a:t>
            </a:r>
          </a:p>
        </p:txBody>
      </p:sp>
      <p:sp>
        <p:nvSpPr>
          <p:cNvPr id="3" name="TextBox 2">
            <a:extLst>
              <a:ext uri="{FF2B5EF4-FFF2-40B4-BE49-F238E27FC236}">
                <a16:creationId xmlns:a16="http://schemas.microsoft.com/office/drawing/2014/main" id="{815DF823-25BB-B151-6B9E-3504ECC77CE4}"/>
              </a:ext>
            </a:extLst>
          </p:cNvPr>
          <p:cNvSpPr txBox="1"/>
          <p:nvPr/>
        </p:nvSpPr>
        <p:spPr>
          <a:xfrm>
            <a:off x="1208222" y="1761893"/>
            <a:ext cx="3297008" cy="369332"/>
          </a:xfrm>
          <a:prstGeom prst="rect">
            <a:avLst/>
          </a:prstGeom>
          <a:noFill/>
        </p:spPr>
        <p:txBody>
          <a:bodyPr wrap="square" rtlCol="0">
            <a:spAutoFit/>
          </a:bodyPr>
          <a:lstStyle/>
          <a:p>
            <a:r>
              <a:rPr lang="en-US" dirty="0"/>
              <a:t>The Arts in Schools</a:t>
            </a:r>
          </a:p>
        </p:txBody>
      </p:sp>
      <p:sp>
        <p:nvSpPr>
          <p:cNvPr id="4" name="TextBox 3">
            <a:extLst>
              <a:ext uri="{FF2B5EF4-FFF2-40B4-BE49-F238E27FC236}">
                <a16:creationId xmlns:a16="http://schemas.microsoft.com/office/drawing/2014/main" id="{82660F58-8004-7068-9C37-030BDAD8A244}"/>
              </a:ext>
            </a:extLst>
          </p:cNvPr>
          <p:cNvSpPr txBox="1"/>
          <p:nvPr/>
        </p:nvSpPr>
        <p:spPr>
          <a:xfrm>
            <a:off x="5194300" y="762000"/>
            <a:ext cx="5943968" cy="7333141"/>
          </a:xfrm>
          <a:prstGeom prst="rect">
            <a:avLst/>
          </a:prstGeom>
          <a:noFill/>
        </p:spPr>
        <p:txBody>
          <a:bodyPr wrap="square" rtlCol="0">
            <a:spAutoFit/>
          </a:bodyPr>
          <a:lstStyle/>
          <a:p>
            <a:r>
              <a:rPr lang="en-US" sz="2000" b="1" dirty="0">
                <a:solidFill>
                  <a:schemeClr val="accent1"/>
                </a:solidFill>
                <a:latin typeface="Calibri" panose="020F0502020204030204" pitchFamily="34" charset="0"/>
                <a:cs typeface="Calibri" panose="020F0502020204030204" pitchFamily="34" charset="0"/>
              </a:rPr>
              <a:t>Read </a:t>
            </a:r>
            <a:r>
              <a:rPr lang="en-US" sz="2000" dirty="0">
                <a:latin typeface="+mj-lt"/>
              </a:rPr>
              <a:t>the report, the summary, the Timeline</a:t>
            </a:r>
          </a:p>
          <a:p>
            <a:endParaRPr lang="en-US" sz="2000" dirty="0">
              <a:latin typeface="+mj-lt"/>
            </a:endParaRPr>
          </a:p>
          <a:p>
            <a:r>
              <a:rPr lang="en-US" sz="2000" b="1" dirty="0">
                <a:solidFill>
                  <a:srgbClr val="FF0000"/>
                </a:solidFill>
                <a:latin typeface="Calibri" panose="020F0502020204030204" pitchFamily="34" charset="0"/>
                <a:cs typeface="Calibri" panose="020F0502020204030204" pitchFamily="34" charset="0"/>
              </a:rPr>
              <a:t>Share </a:t>
            </a:r>
            <a:r>
              <a:rPr lang="en-US" sz="2000" b="1" dirty="0">
                <a:solidFill>
                  <a:srgbClr val="FF0000"/>
                </a:solidFill>
                <a:latin typeface="+mj-lt"/>
              </a:rPr>
              <a:t>with colleagues: </a:t>
            </a:r>
            <a:r>
              <a:rPr lang="en-US" sz="2000" dirty="0">
                <a:latin typeface="+mj-lt"/>
              </a:rPr>
              <a:t>with school and MAT leaders and with governors; with parents; with the CEOs, chairs and boards of arts organisations; and on social media</a:t>
            </a:r>
          </a:p>
          <a:p>
            <a:endParaRPr lang="en-US" sz="2000" dirty="0">
              <a:latin typeface="+mj-lt"/>
            </a:endParaRPr>
          </a:p>
          <a:p>
            <a:r>
              <a:rPr lang="en-US" sz="2000" b="1" dirty="0">
                <a:solidFill>
                  <a:schemeClr val="accent1"/>
                </a:solidFill>
                <a:latin typeface="Calibri" panose="020F0502020204030204" pitchFamily="34" charset="0"/>
                <a:cs typeface="Calibri" panose="020F0502020204030204" pitchFamily="34" charset="0"/>
              </a:rPr>
              <a:t>Share on social media:</a:t>
            </a:r>
            <a:r>
              <a:rPr lang="en-US" sz="2000" b="1" dirty="0">
                <a:solidFill>
                  <a:schemeClr val="accent1"/>
                </a:solidFill>
                <a:latin typeface="+mj-lt"/>
              </a:rPr>
              <a:t> </a:t>
            </a:r>
            <a:r>
              <a:rPr lang="en-US" sz="2000" dirty="0">
                <a:latin typeface="+mj-lt"/>
              </a:rPr>
              <a:t>on Twitter, Facebook, Instagram or LinkedIn. Post a message with a link to the full report or executive summary to your followers. Ideally tag specific people </a:t>
            </a:r>
            <a:r>
              <a:rPr lang="en-GB" sz="2000" b="1" dirty="0">
                <a:effectLst/>
                <a:latin typeface="GTEestiText"/>
              </a:rPr>
              <a:t>#</a:t>
            </a:r>
            <a:r>
              <a:rPr lang="en-GB" sz="2000" b="1" dirty="0" err="1">
                <a:effectLst/>
                <a:latin typeface="GTEestiText"/>
              </a:rPr>
              <a:t>ArtsinSchools</a:t>
            </a:r>
            <a:endParaRPr lang="en-GB" sz="2000" dirty="0"/>
          </a:p>
          <a:p>
            <a:endParaRPr lang="en-US" sz="2000" dirty="0">
              <a:latin typeface="+mj-lt"/>
            </a:endParaRPr>
          </a:p>
          <a:p>
            <a:r>
              <a:rPr lang="en-US" sz="2000" b="1" dirty="0">
                <a:solidFill>
                  <a:schemeClr val="accent1"/>
                </a:solidFill>
                <a:latin typeface="Calibri" panose="020F0502020204030204" pitchFamily="34" charset="0"/>
                <a:cs typeface="Calibri" panose="020F0502020204030204" pitchFamily="34" charset="0"/>
              </a:rPr>
              <a:t>Read </a:t>
            </a:r>
            <a:r>
              <a:rPr lang="en-US" sz="2000" dirty="0">
                <a:latin typeface="Calibri" panose="020F0502020204030204" pitchFamily="34" charset="0"/>
                <a:cs typeface="Calibri" panose="020F0502020204030204" pitchFamily="34" charset="0"/>
              </a:rPr>
              <a:t>the CLA</a:t>
            </a:r>
            <a:r>
              <a:rPr lang="en-US" sz="2000" dirty="0">
                <a:latin typeface="+mj-lt"/>
              </a:rPr>
              <a:t> Manifesto Asks for GE2024 which distill the report’s asks; share these with colleagues; tell your local candidates what changes are needed; back the asks on social media; sign up to receive all the latest arts education news.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latin typeface="+mj-lt"/>
            </a:endParaRPr>
          </a:p>
          <a:p>
            <a:pPr algn="ctr"/>
            <a:r>
              <a:rPr lang="en-US" sz="2400" b="1" dirty="0" err="1">
                <a:solidFill>
                  <a:srgbClr val="FF0000"/>
                </a:solidFill>
                <a:latin typeface="+mj-lt"/>
              </a:rPr>
              <a:t>www.culturallearningalliance.org.uk</a:t>
            </a:r>
            <a:br>
              <a:rPr lang="en-US" dirty="0">
                <a:highlight>
                  <a:srgbClr val="FFFF00"/>
                </a:highlight>
                <a:latin typeface="+mj-lt"/>
              </a:rPr>
            </a:br>
            <a:br>
              <a:rPr lang="en-US" dirty="0">
                <a:highlight>
                  <a:srgbClr val="FFFF00"/>
                </a:highlight>
              </a:rPr>
            </a:br>
            <a:endParaRPr lang="en-US" dirty="0">
              <a:highlight>
                <a:srgbClr val="FFFF00"/>
              </a:highlight>
            </a:endParaRPr>
          </a:p>
          <a:p>
            <a:endParaRPr lang="en-US" dirty="0">
              <a:highlight>
                <a:srgbClr val="FFFF00"/>
              </a:highlight>
            </a:endParaRPr>
          </a:p>
          <a:p>
            <a:endParaRPr lang="en-US" b="1" dirty="0"/>
          </a:p>
          <a:p>
            <a:endParaRPr lang="en-US" dirty="0"/>
          </a:p>
        </p:txBody>
      </p:sp>
    </p:spTree>
    <p:extLst>
      <p:ext uri="{BB962C8B-B14F-4D97-AF65-F5344CB8AC3E}">
        <p14:creationId xmlns:p14="http://schemas.microsoft.com/office/powerpoint/2010/main" val="1916985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B1F47-8AFA-72D8-3866-8BE8842FD823}"/>
              </a:ext>
            </a:extLst>
          </p:cNvPr>
          <p:cNvSpPr>
            <a:spLocks noGrp="1"/>
          </p:cNvSpPr>
          <p:nvPr>
            <p:ph type="title"/>
          </p:nvPr>
        </p:nvSpPr>
        <p:spPr>
          <a:xfrm>
            <a:off x="888632" y="2221044"/>
            <a:ext cx="3501196" cy="2585323"/>
          </a:xfrm>
        </p:spPr>
        <p:txBody>
          <a:bodyPr/>
          <a:lstStyle/>
          <a:p>
            <a:r>
              <a:rPr lang="en-US" dirty="0"/>
              <a:t>Who are we?</a:t>
            </a:r>
          </a:p>
        </p:txBody>
      </p:sp>
      <p:sp>
        <p:nvSpPr>
          <p:cNvPr id="3" name="TextBox 2">
            <a:extLst>
              <a:ext uri="{FF2B5EF4-FFF2-40B4-BE49-F238E27FC236}">
                <a16:creationId xmlns:a16="http://schemas.microsoft.com/office/drawing/2014/main" id="{815DF823-25BB-B151-6B9E-3504ECC77CE4}"/>
              </a:ext>
            </a:extLst>
          </p:cNvPr>
          <p:cNvSpPr txBox="1"/>
          <p:nvPr/>
        </p:nvSpPr>
        <p:spPr>
          <a:xfrm>
            <a:off x="1208222" y="1761893"/>
            <a:ext cx="3297008" cy="369332"/>
          </a:xfrm>
          <a:prstGeom prst="rect">
            <a:avLst/>
          </a:prstGeom>
          <a:noFill/>
        </p:spPr>
        <p:txBody>
          <a:bodyPr wrap="square" rtlCol="0">
            <a:spAutoFit/>
          </a:bodyPr>
          <a:lstStyle/>
          <a:p>
            <a:r>
              <a:rPr lang="en-US" dirty="0"/>
              <a:t>The Arts in Schools</a:t>
            </a:r>
          </a:p>
        </p:txBody>
      </p:sp>
      <p:sp>
        <p:nvSpPr>
          <p:cNvPr id="5" name="TextBox 4">
            <a:extLst>
              <a:ext uri="{FF2B5EF4-FFF2-40B4-BE49-F238E27FC236}">
                <a16:creationId xmlns:a16="http://schemas.microsoft.com/office/drawing/2014/main" id="{355F2AAB-1F88-EA16-2726-44A549F76E7D}"/>
              </a:ext>
            </a:extLst>
          </p:cNvPr>
          <p:cNvSpPr txBox="1"/>
          <p:nvPr/>
        </p:nvSpPr>
        <p:spPr>
          <a:xfrm>
            <a:off x="4889500" y="1358900"/>
            <a:ext cx="6094278" cy="4955203"/>
          </a:xfrm>
          <a:prstGeom prst="rect">
            <a:avLst/>
          </a:prstGeom>
          <a:noFill/>
        </p:spPr>
        <p:txBody>
          <a:bodyPr wrap="square" rtlCol="0">
            <a:spAutoFit/>
          </a:bodyPr>
          <a:lstStyle/>
          <a:p>
            <a:r>
              <a:rPr lang="en-US" sz="2000">
                <a:latin typeface="+mj-lt"/>
              </a:rPr>
              <a:t>Supported </a:t>
            </a:r>
            <a:r>
              <a:rPr lang="en-US" sz="2000" dirty="0">
                <a:latin typeface="+mj-lt"/>
              </a:rPr>
              <a:t>by the </a:t>
            </a:r>
            <a:r>
              <a:rPr lang="en-US" sz="2000" b="1" dirty="0" err="1">
                <a:solidFill>
                  <a:srgbClr val="FF0000"/>
                </a:solidFill>
                <a:latin typeface="+mj-lt"/>
              </a:rPr>
              <a:t>Calouste</a:t>
            </a:r>
            <a:r>
              <a:rPr lang="en-US" sz="2000" b="1" dirty="0">
                <a:solidFill>
                  <a:srgbClr val="FF0000"/>
                </a:solidFill>
                <a:latin typeface="+mj-lt"/>
              </a:rPr>
              <a:t> </a:t>
            </a:r>
            <a:r>
              <a:rPr lang="en-US" sz="2000" b="1" dirty="0" err="1">
                <a:solidFill>
                  <a:srgbClr val="FF0000"/>
                </a:solidFill>
                <a:latin typeface="+mj-lt"/>
              </a:rPr>
              <a:t>Gulbenkian</a:t>
            </a:r>
            <a:r>
              <a:rPr lang="en-US" sz="2000" b="1" dirty="0">
                <a:solidFill>
                  <a:srgbClr val="FF0000"/>
                </a:solidFill>
                <a:latin typeface="+mj-lt"/>
              </a:rPr>
              <a:t> Foundation </a:t>
            </a:r>
            <a:r>
              <a:rPr lang="en-US" sz="2000" dirty="0">
                <a:latin typeface="+mj-lt"/>
              </a:rPr>
              <a:t>and the former Arts Council England-funded Bridge </a:t>
            </a:r>
            <a:r>
              <a:rPr lang="en-US" sz="2000" dirty="0" err="1">
                <a:latin typeface="+mj-lt"/>
              </a:rPr>
              <a:t>organisations</a:t>
            </a:r>
            <a:endParaRPr lang="en-US" sz="2000" dirty="0">
              <a:latin typeface="+mj-lt"/>
            </a:endParaRPr>
          </a:p>
          <a:p>
            <a:endParaRPr lang="en-US" sz="2000" dirty="0">
              <a:latin typeface="+mj-lt"/>
            </a:endParaRPr>
          </a:p>
          <a:p>
            <a:r>
              <a:rPr lang="en-US" sz="2000" dirty="0">
                <a:latin typeface="+mj-lt"/>
              </a:rPr>
              <a:t>Published by </a:t>
            </a:r>
            <a:r>
              <a:rPr lang="en-US" sz="2000" b="1" dirty="0">
                <a:solidFill>
                  <a:srgbClr val="FF0000"/>
                </a:solidFill>
                <a:latin typeface="+mj-lt"/>
              </a:rPr>
              <a:t>A New Direction</a:t>
            </a:r>
            <a:r>
              <a:rPr lang="en-US" sz="2000" dirty="0">
                <a:latin typeface="+mj-lt"/>
              </a:rPr>
              <a:t>, </a:t>
            </a:r>
            <a:r>
              <a:rPr lang="en-GB" sz="2000" dirty="0">
                <a:effectLst/>
                <a:latin typeface="+mj-lt"/>
                <a:ea typeface="Calibri" panose="020F0502020204030204" pitchFamily="34" charset="0"/>
              </a:rPr>
              <a:t>an award-winning non-profit working towards a world where all children and young people achieve their creative potential</a:t>
            </a:r>
          </a:p>
          <a:p>
            <a:endParaRPr lang="en-GB" sz="2000" dirty="0">
              <a:latin typeface="+mj-lt"/>
            </a:endParaRPr>
          </a:p>
          <a:p>
            <a:r>
              <a:rPr lang="en-US" sz="2000" dirty="0">
                <a:latin typeface="+mj-lt"/>
              </a:rPr>
              <a:t>Authors: Sally Bacon OBE and Pauline Tambling CBE, independent consultants</a:t>
            </a:r>
            <a:endParaRPr lang="en-GB" sz="2000" dirty="0">
              <a:latin typeface="+mj-lt"/>
            </a:endParaRPr>
          </a:p>
          <a:p>
            <a:endParaRPr lang="en-US" sz="2000" dirty="0">
              <a:latin typeface="+mj-lt"/>
            </a:endParaRPr>
          </a:p>
          <a:p>
            <a:r>
              <a:rPr lang="en-US" sz="2000" dirty="0">
                <a:latin typeface="+mj-lt"/>
              </a:rPr>
              <a:t>The Arts in Schools report and associated resources are now available on the </a:t>
            </a:r>
            <a:r>
              <a:rPr lang="en-US" sz="2000" b="1" dirty="0">
                <a:solidFill>
                  <a:srgbClr val="FF0000"/>
                </a:solidFill>
                <a:latin typeface="+mj-lt"/>
              </a:rPr>
              <a:t>Cultural Learning Alliance </a:t>
            </a:r>
            <a:r>
              <a:rPr lang="en-US" sz="2000" dirty="0">
                <a:latin typeface="+mj-lt"/>
              </a:rPr>
              <a:t>website:</a:t>
            </a:r>
          </a:p>
          <a:p>
            <a:r>
              <a:rPr lang="en-US" sz="2000" b="1" dirty="0" err="1">
                <a:latin typeface="+mj-lt"/>
              </a:rPr>
              <a:t>www.culturallearningalliance.org.uk</a:t>
            </a:r>
            <a:r>
              <a:rPr lang="en-US" sz="2000" b="1" dirty="0">
                <a:latin typeface="+mj-lt"/>
              </a:rPr>
              <a:t> </a:t>
            </a:r>
          </a:p>
          <a:p>
            <a:endParaRPr lang="en-US" dirty="0">
              <a:latin typeface="+mj-lt"/>
            </a:endParaRPr>
          </a:p>
          <a:p>
            <a:endParaRPr lang="en-US" dirty="0">
              <a:latin typeface="+mj-lt"/>
            </a:endParaRPr>
          </a:p>
        </p:txBody>
      </p:sp>
    </p:spTree>
    <p:extLst>
      <p:ext uri="{BB962C8B-B14F-4D97-AF65-F5344CB8AC3E}">
        <p14:creationId xmlns:p14="http://schemas.microsoft.com/office/powerpoint/2010/main" val="3507693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B1F47-8AFA-72D8-3866-8BE8842FD823}"/>
              </a:ext>
            </a:extLst>
          </p:cNvPr>
          <p:cNvSpPr>
            <a:spLocks noGrp="1"/>
          </p:cNvSpPr>
          <p:nvPr>
            <p:ph type="title"/>
          </p:nvPr>
        </p:nvSpPr>
        <p:spPr/>
        <p:txBody>
          <a:bodyPr/>
          <a:lstStyle/>
          <a:p>
            <a:r>
              <a:rPr lang="en-US" dirty="0"/>
              <a:t>What the project set out to do</a:t>
            </a:r>
          </a:p>
        </p:txBody>
      </p:sp>
      <p:sp>
        <p:nvSpPr>
          <p:cNvPr id="3" name="TextBox 2">
            <a:extLst>
              <a:ext uri="{FF2B5EF4-FFF2-40B4-BE49-F238E27FC236}">
                <a16:creationId xmlns:a16="http://schemas.microsoft.com/office/drawing/2014/main" id="{815DF823-25BB-B151-6B9E-3504ECC77CE4}"/>
              </a:ext>
            </a:extLst>
          </p:cNvPr>
          <p:cNvSpPr txBox="1"/>
          <p:nvPr/>
        </p:nvSpPr>
        <p:spPr>
          <a:xfrm>
            <a:off x="1092820" y="1761893"/>
            <a:ext cx="3297008" cy="369332"/>
          </a:xfrm>
          <a:prstGeom prst="rect">
            <a:avLst/>
          </a:prstGeom>
          <a:noFill/>
        </p:spPr>
        <p:txBody>
          <a:bodyPr wrap="square" rtlCol="0">
            <a:spAutoFit/>
          </a:bodyPr>
          <a:lstStyle/>
          <a:p>
            <a:r>
              <a:rPr lang="en-US" dirty="0"/>
              <a:t>The Arts in Schools </a:t>
            </a:r>
          </a:p>
        </p:txBody>
      </p:sp>
      <p:sp>
        <p:nvSpPr>
          <p:cNvPr id="5" name="TextBox 4">
            <a:extLst>
              <a:ext uri="{FF2B5EF4-FFF2-40B4-BE49-F238E27FC236}">
                <a16:creationId xmlns:a16="http://schemas.microsoft.com/office/drawing/2014/main" id="{355F2AAB-1F88-EA16-2726-44A549F76E7D}"/>
              </a:ext>
            </a:extLst>
          </p:cNvPr>
          <p:cNvSpPr txBox="1"/>
          <p:nvPr/>
        </p:nvSpPr>
        <p:spPr>
          <a:xfrm>
            <a:off x="4918841" y="2505668"/>
            <a:ext cx="6164318" cy="1323439"/>
          </a:xfrm>
          <a:prstGeom prst="rect">
            <a:avLst/>
          </a:prstGeom>
          <a:noFill/>
        </p:spPr>
        <p:txBody>
          <a:bodyPr wrap="square" rtlCol="0">
            <a:spAutoFit/>
          </a:bodyPr>
          <a:lstStyle/>
          <a:p>
            <a:r>
              <a:rPr lang="en-US" sz="2000" dirty="0">
                <a:latin typeface="+mj-lt"/>
              </a:rPr>
              <a:t>To read and revisit the seminal 1982 Calouste </a:t>
            </a:r>
            <a:r>
              <a:rPr lang="en-US" sz="2000" dirty="0" err="1">
                <a:latin typeface="+mj-lt"/>
              </a:rPr>
              <a:t>Gulbenkian</a:t>
            </a:r>
            <a:r>
              <a:rPr lang="en-US" sz="2000" dirty="0">
                <a:latin typeface="+mj-lt"/>
              </a:rPr>
              <a:t> report, </a:t>
            </a:r>
            <a:r>
              <a:rPr lang="en-US" sz="2000" b="1" dirty="0">
                <a:solidFill>
                  <a:srgbClr val="FF0000"/>
                </a:solidFill>
                <a:latin typeface="+mj-lt"/>
              </a:rPr>
              <a:t>The Arts in Schools</a:t>
            </a:r>
            <a:r>
              <a:rPr lang="en-US" sz="2000" dirty="0">
                <a:latin typeface="+mj-lt"/>
              </a:rPr>
              <a:t>, to test its relevance, and to reflect on what has happened to the arts in schools in the decades since. </a:t>
            </a:r>
          </a:p>
        </p:txBody>
      </p:sp>
      <p:sp>
        <p:nvSpPr>
          <p:cNvPr id="4" name="TextBox 3">
            <a:extLst>
              <a:ext uri="{FF2B5EF4-FFF2-40B4-BE49-F238E27FC236}">
                <a16:creationId xmlns:a16="http://schemas.microsoft.com/office/drawing/2014/main" id="{17FC9C13-D70F-B354-4D2F-D53B404D6C4E}"/>
              </a:ext>
            </a:extLst>
          </p:cNvPr>
          <p:cNvSpPr txBox="1"/>
          <p:nvPr/>
        </p:nvSpPr>
        <p:spPr>
          <a:xfrm>
            <a:off x="888632" y="5625548"/>
            <a:ext cx="10382341" cy="646331"/>
          </a:xfrm>
          <a:prstGeom prst="rect">
            <a:avLst/>
          </a:prstGeom>
          <a:noFill/>
        </p:spPr>
        <p:txBody>
          <a:bodyPr wrap="square" rtlCol="0">
            <a:spAutoFit/>
          </a:bodyPr>
          <a:lstStyle/>
          <a:p>
            <a:r>
              <a:rPr lang="en-GB" sz="1800" b="1" i="1" dirty="0">
                <a:solidFill>
                  <a:schemeClr val="accent1"/>
                </a:solidFill>
                <a:effectLst/>
                <a:latin typeface="Calibri" panose="020F0502020204030204" pitchFamily="34" charset="0"/>
                <a:ea typeface="Times New Roman" panose="02020603050405020304" pitchFamily="18" charset="0"/>
              </a:rPr>
              <a:t>‘To consider the place of the arts as part of the school curriculum in the maintained sector of education, and to make recommendations.’</a:t>
            </a:r>
            <a:r>
              <a:rPr lang="en-GB" sz="1800" b="1" dirty="0">
                <a:solidFill>
                  <a:schemeClr val="accent1"/>
                </a:solidFill>
                <a:effectLst/>
                <a:latin typeface="Calibri" panose="020F0502020204030204" pitchFamily="34" charset="0"/>
                <a:ea typeface="Times New Roman" panose="02020603050405020304" pitchFamily="18" charset="0"/>
              </a:rPr>
              <a:t> Terms of reference for the 1982 The Arts in Schools Inquiry</a:t>
            </a:r>
            <a:r>
              <a:rPr lang="en-GB" b="1" dirty="0">
                <a:solidFill>
                  <a:schemeClr val="accent1"/>
                </a:solidFill>
                <a:effectLst/>
              </a:rPr>
              <a:t> </a:t>
            </a:r>
            <a:endParaRPr lang="en-US" b="1" dirty="0">
              <a:solidFill>
                <a:schemeClr val="accent1"/>
              </a:solidFill>
            </a:endParaRPr>
          </a:p>
        </p:txBody>
      </p:sp>
    </p:spTree>
    <p:extLst>
      <p:ext uri="{BB962C8B-B14F-4D97-AF65-F5344CB8AC3E}">
        <p14:creationId xmlns:p14="http://schemas.microsoft.com/office/powerpoint/2010/main" val="1339996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B1F47-8AFA-72D8-3866-8BE8842FD823}"/>
              </a:ext>
            </a:extLst>
          </p:cNvPr>
          <p:cNvSpPr>
            <a:spLocks noGrp="1"/>
          </p:cNvSpPr>
          <p:nvPr>
            <p:ph type="title"/>
          </p:nvPr>
        </p:nvSpPr>
        <p:spPr/>
        <p:txBody>
          <a:bodyPr>
            <a:normAutofit fontScale="90000"/>
          </a:bodyPr>
          <a:lstStyle/>
          <a:p>
            <a:r>
              <a:rPr lang="en-US" dirty="0"/>
              <a:t>What the project achieved </a:t>
            </a:r>
            <a:br>
              <a:rPr lang="en-US" dirty="0"/>
            </a:br>
            <a:r>
              <a:rPr lang="en-US" dirty="0"/>
              <a:t>2022-2023</a:t>
            </a:r>
          </a:p>
        </p:txBody>
      </p:sp>
      <p:sp>
        <p:nvSpPr>
          <p:cNvPr id="3" name="TextBox 2">
            <a:extLst>
              <a:ext uri="{FF2B5EF4-FFF2-40B4-BE49-F238E27FC236}">
                <a16:creationId xmlns:a16="http://schemas.microsoft.com/office/drawing/2014/main" id="{815DF823-25BB-B151-6B9E-3504ECC77CE4}"/>
              </a:ext>
            </a:extLst>
          </p:cNvPr>
          <p:cNvSpPr txBox="1"/>
          <p:nvPr/>
        </p:nvSpPr>
        <p:spPr>
          <a:xfrm>
            <a:off x="1092820" y="1761893"/>
            <a:ext cx="3297008" cy="369332"/>
          </a:xfrm>
          <a:prstGeom prst="rect">
            <a:avLst/>
          </a:prstGeom>
          <a:noFill/>
        </p:spPr>
        <p:txBody>
          <a:bodyPr wrap="square" rtlCol="0">
            <a:spAutoFit/>
          </a:bodyPr>
          <a:lstStyle/>
          <a:p>
            <a:r>
              <a:rPr lang="en-US" dirty="0"/>
              <a:t>The Arts in Schools </a:t>
            </a:r>
          </a:p>
        </p:txBody>
      </p:sp>
      <p:sp>
        <p:nvSpPr>
          <p:cNvPr id="5" name="TextBox 4">
            <a:extLst>
              <a:ext uri="{FF2B5EF4-FFF2-40B4-BE49-F238E27FC236}">
                <a16:creationId xmlns:a16="http://schemas.microsoft.com/office/drawing/2014/main" id="{355F2AAB-1F88-EA16-2726-44A549F76E7D}"/>
              </a:ext>
            </a:extLst>
          </p:cNvPr>
          <p:cNvSpPr txBox="1"/>
          <p:nvPr/>
        </p:nvSpPr>
        <p:spPr>
          <a:xfrm>
            <a:off x="4981903" y="1322849"/>
            <a:ext cx="6117277" cy="5355312"/>
          </a:xfrm>
          <a:prstGeom prst="rect">
            <a:avLst/>
          </a:prstGeom>
          <a:noFill/>
        </p:spPr>
        <p:txBody>
          <a:bodyPr wrap="square" rtlCol="0">
            <a:spAutoFit/>
          </a:bodyPr>
          <a:lstStyle/>
          <a:p>
            <a:pPr marL="285750" indent="-285750">
              <a:buFont typeface="Wingdings" pitchFamily="2" charset="2"/>
              <a:buChar char="q"/>
            </a:pPr>
            <a:r>
              <a:rPr lang="en-US" dirty="0">
                <a:latin typeface="+mj-lt"/>
              </a:rPr>
              <a:t>Published a </a:t>
            </a:r>
            <a:r>
              <a:rPr lang="en-US" b="1" dirty="0">
                <a:solidFill>
                  <a:schemeClr val="accent1"/>
                </a:solidFill>
                <a:latin typeface="+mj-lt"/>
              </a:rPr>
              <a:t>think piece </a:t>
            </a:r>
            <a:r>
              <a:rPr lang="en-US" dirty="0">
                <a:latin typeface="+mj-lt"/>
              </a:rPr>
              <a:t>and</a:t>
            </a:r>
            <a:r>
              <a:rPr lang="en-US" dirty="0">
                <a:solidFill>
                  <a:schemeClr val="accent1"/>
                </a:solidFill>
                <a:latin typeface="+mj-lt"/>
              </a:rPr>
              <a:t> </a:t>
            </a:r>
            <a:r>
              <a:rPr lang="en-US" b="1" dirty="0">
                <a:solidFill>
                  <a:schemeClr val="accent1"/>
                </a:solidFill>
                <a:latin typeface="+mj-lt"/>
              </a:rPr>
              <a:t>40-year timeline </a:t>
            </a:r>
          </a:p>
          <a:p>
            <a:r>
              <a:rPr lang="en-US" dirty="0">
                <a:solidFill>
                  <a:schemeClr val="accent1"/>
                </a:solidFill>
                <a:latin typeface="+mj-lt"/>
              </a:rPr>
              <a:t>     </a:t>
            </a:r>
            <a:r>
              <a:rPr lang="en-US" dirty="0">
                <a:latin typeface="+mj-lt"/>
              </a:rPr>
              <a:t>(May 2022)</a:t>
            </a:r>
            <a:r>
              <a:rPr lang="en-US" dirty="0">
                <a:solidFill>
                  <a:schemeClr val="accent1"/>
                </a:solidFill>
                <a:latin typeface="+mj-lt"/>
              </a:rPr>
              <a:t> </a:t>
            </a:r>
            <a:endParaRPr lang="en-US" dirty="0">
              <a:latin typeface="+mj-lt"/>
            </a:endParaRPr>
          </a:p>
          <a:p>
            <a:endParaRPr lang="en-US" dirty="0">
              <a:latin typeface="+mj-lt"/>
            </a:endParaRPr>
          </a:p>
          <a:p>
            <a:pPr marL="285750" indent="-285750">
              <a:buFont typeface="Wingdings" pitchFamily="2" charset="2"/>
              <a:buChar char="q"/>
            </a:pPr>
            <a:r>
              <a:rPr lang="en-US" dirty="0">
                <a:latin typeface="+mj-lt"/>
              </a:rPr>
              <a:t>Convened </a:t>
            </a:r>
            <a:r>
              <a:rPr lang="en-US" b="1" dirty="0">
                <a:solidFill>
                  <a:srgbClr val="FF0000"/>
                </a:solidFill>
                <a:latin typeface="+mj-lt"/>
              </a:rPr>
              <a:t>nine online roundtables </a:t>
            </a:r>
            <a:r>
              <a:rPr lang="en-US" dirty="0">
                <a:latin typeface="+mj-lt"/>
              </a:rPr>
              <a:t>on the original themes of the report with more than 300 participants (June-October 2022)</a:t>
            </a:r>
          </a:p>
          <a:p>
            <a:endParaRPr lang="en-US" dirty="0">
              <a:latin typeface="+mj-lt"/>
            </a:endParaRPr>
          </a:p>
          <a:p>
            <a:pPr marL="285750" indent="-285750">
              <a:buFont typeface="Wingdings" pitchFamily="2" charset="2"/>
              <a:buChar char="q"/>
            </a:pPr>
            <a:r>
              <a:rPr lang="en-US" dirty="0">
                <a:latin typeface="+mj-lt"/>
              </a:rPr>
              <a:t>Set up and ran a </a:t>
            </a:r>
            <a:r>
              <a:rPr lang="en-US" b="1" dirty="0">
                <a:solidFill>
                  <a:srgbClr val="FF0000"/>
                </a:solidFill>
                <a:latin typeface="+mj-lt"/>
              </a:rPr>
              <a:t>young people’s group</a:t>
            </a:r>
            <a:r>
              <a:rPr lang="en-US" dirty="0">
                <a:latin typeface="+mj-lt"/>
              </a:rPr>
              <a:t>, resulting in creative responses (July-September 2022)</a:t>
            </a:r>
          </a:p>
          <a:p>
            <a:endParaRPr lang="en-US" dirty="0">
              <a:latin typeface="+mj-lt"/>
            </a:endParaRPr>
          </a:p>
          <a:p>
            <a:pPr marL="285750" indent="-285750">
              <a:buFont typeface="Wingdings" pitchFamily="2" charset="2"/>
              <a:buChar char="q"/>
            </a:pPr>
            <a:r>
              <a:rPr lang="en-US" dirty="0">
                <a:latin typeface="+mj-lt"/>
              </a:rPr>
              <a:t>Published </a:t>
            </a:r>
            <a:r>
              <a:rPr lang="en-US" b="1" dirty="0">
                <a:solidFill>
                  <a:srgbClr val="FF0000"/>
                </a:solidFill>
                <a:latin typeface="+mj-lt"/>
              </a:rPr>
              <a:t>a series of blogs </a:t>
            </a:r>
            <a:r>
              <a:rPr lang="en-US" dirty="0">
                <a:latin typeface="+mj-lt"/>
              </a:rPr>
              <a:t>on the themes of the roundtables (September 2022-January 2023)</a:t>
            </a:r>
          </a:p>
          <a:p>
            <a:endParaRPr lang="en-US" dirty="0">
              <a:latin typeface="+mj-lt"/>
            </a:endParaRPr>
          </a:p>
          <a:p>
            <a:pPr marL="285750" indent="-285750">
              <a:buFont typeface="Wingdings" pitchFamily="2" charset="2"/>
              <a:buChar char="q"/>
            </a:pPr>
            <a:r>
              <a:rPr lang="en-US" dirty="0">
                <a:latin typeface="+mj-lt"/>
              </a:rPr>
              <a:t>Published </a:t>
            </a:r>
            <a:r>
              <a:rPr lang="en-US" b="1" dirty="0">
                <a:solidFill>
                  <a:srgbClr val="FF0000"/>
                </a:solidFill>
                <a:latin typeface="+mj-lt"/>
              </a:rPr>
              <a:t>24 case-studies </a:t>
            </a:r>
            <a:r>
              <a:rPr lang="en-US" dirty="0">
                <a:latin typeface="+mj-lt"/>
              </a:rPr>
              <a:t>of excellent arts education practice by and with schools (February 2023)</a:t>
            </a:r>
            <a:br>
              <a:rPr lang="en-US" dirty="0">
                <a:latin typeface="+mj-lt"/>
              </a:rPr>
            </a:br>
            <a:endParaRPr lang="en-US" dirty="0">
              <a:latin typeface="+mj-lt"/>
            </a:endParaRPr>
          </a:p>
          <a:p>
            <a:pPr marL="285750" indent="-285750">
              <a:buFont typeface="Wingdings" pitchFamily="2" charset="2"/>
              <a:buChar char="q"/>
            </a:pPr>
            <a:r>
              <a:rPr lang="en-US" dirty="0">
                <a:latin typeface="+mj-lt"/>
              </a:rPr>
              <a:t>Published </a:t>
            </a:r>
            <a:r>
              <a:rPr lang="en-US" b="1" dirty="0">
                <a:solidFill>
                  <a:schemeClr val="accent1"/>
                </a:solidFill>
                <a:latin typeface="+mj-lt"/>
              </a:rPr>
              <a:t>the final report, an executive summary and updated 40-year timeline </a:t>
            </a:r>
            <a:r>
              <a:rPr lang="en-US" dirty="0">
                <a:latin typeface="+mj-lt"/>
              </a:rPr>
              <a:t>(March 2023)</a:t>
            </a:r>
          </a:p>
          <a:p>
            <a:endParaRPr lang="en-US" dirty="0"/>
          </a:p>
        </p:txBody>
      </p:sp>
    </p:spTree>
    <p:extLst>
      <p:ext uri="{BB962C8B-B14F-4D97-AF65-F5344CB8AC3E}">
        <p14:creationId xmlns:p14="http://schemas.microsoft.com/office/powerpoint/2010/main" val="506521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B1F47-8AFA-72D8-3866-8BE8842FD823}"/>
              </a:ext>
            </a:extLst>
          </p:cNvPr>
          <p:cNvSpPr>
            <a:spLocks noGrp="1"/>
          </p:cNvSpPr>
          <p:nvPr>
            <p:ph type="title"/>
          </p:nvPr>
        </p:nvSpPr>
        <p:spPr/>
        <p:txBody>
          <a:bodyPr>
            <a:normAutofit/>
          </a:bodyPr>
          <a:lstStyle/>
          <a:p>
            <a:r>
              <a:rPr lang="en-US" dirty="0"/>
              <a:t>The world has changed …</a:t>
            </a:r>
          </a:p>
        </p:txBody>
      </p:sp>
      <p:sp>
        <p:nvSpPr>
          <p:cNvPr id="3" name="TextBox 2">
            <a:extLst>
              <a:ext uri="{FF2B5EF4-FFF2-40B4-BE49-F238E27FC236}">
                <a16:creationId xmlns:a16="http://schemas.microsoft.com/office/drawing/2014/main" id="{815DF823-25BB-B151-6B9E-3504ECC77CE4}"/>
              </a:ext>
            </a:extLst>
          </p:cNvPr>
          <p:cNvSpPr txBox="1"/>
          <p:nvPr/>
        </p:nvSpPr>
        <p:spPr>
          <a:xfrm>
            <a:off x="1092820" y="1761893"/>
            <a:ext cx="3297008" cy="369332"/>
          </a:xfrm>
          <a:prstGeom prst="rect">
            <a:avLst/>
          </a:prstGeom>
          <a:noFill/>
        </p:spPr>
        <p:txBody>
          <a:bodyPr wrap="square" rtlCol="0">
            <a:spAutoFit/>
          </a:bodyPr>
          <a:lstStyle/>
          <a:p>
            <a:r>
              <a:rPr lang="en-US" dirty="0"/>
              <a:t>The Arts in Schools </a:t>
            </a:r>
          </a:p>
        </p:txBody>
      </p:sp>
      <p:sp>
        <p:nvSpPr>
          <p:cNvPr id="5" name="TextBox 4">
            <a:extLst>
              <a:ext uri="{FF2B5EF4-FFF2-40B4-BE49-F238E27FC236}">
                <a16:creationId xmlns:a16="http://schemas.microsoft.com/office/drawing/2014/main" id="{355F2AAB-1F88-EA16-2726-44A549F76E7D}"/>
              </a:ext>
            </a:extLst>
          </p:cNvPr>
          <p:cNvSpPr txBox="1"/>
          <p:nvPr/>
        </p:nvSpPr>
        <p:spPr>
          <a:xfrm>
            <a:off x="4747788" y="1286819"/>
            <a:ext cx="6108771" cy="4801314"/>
          </a:xfrm>
          <a:prstGeom prst="rect">
            <a:avLst/>
          </a:prstGeom>
          <a:noFill/>
        </p:spPr>
        <p:txBody>
          <a:bodyPr wrap="square" rtlCol="0">
            <a:spAutoFit/>
          </a:bodyPr>
          <a:lstStyle/>
          <a:p>
            <a:pPr marL="285750" indent="-285750">
              <a:buFont typeface="Wingdings" pitchFamily="2" charset="2"/>
              <a:buChar char="q"/>
            </a:pPr>
            <a:r>
              <a:rPr lang="en-US" dirty="0">
                <a:latin typeface="+mj-lt"/>
              </a:rPr>
              <a:t>In 1982 there was no National Curriculum, no Ofsted, no SATs, no academisation. Schools were run by LEAs</a:t>
            </a:r>
          </a:p>
          <a:p>
            <a:endParaRPr lang="en-US" dirty="0">
              <a:latin typeface="+mj-lt"/>
            </a:endParaRPr>
          </a:p>
          <a:p>
            <a:pPr marL="285750" indent="-285750">
              <a:buFont typeface="Wingdings" pitchFamily="2" charset="2"/>
              <a:buChar char="q"/>
            </a:pPr>
            <a:r>
              <a:rPr lang="en-US" dirty="0">
                <a:latin typeface="+mj-lt"/>
              </a:rPr>
              <a:t>There was no internet, no YouTube, no Twitter, no Facebook, no Instagram, no TikTok, no AI …</a:t>
            </a:r>
          </a:p>
          <a:p>
            <a:endParaRPr lang="en-US" b="1" dirty="0">
              <a:solidFill>
                <a:srgbClr val="FF0000"/>
              </a:solidFill>
              <a:latin typeface="+mj-lt"/>
            </a:endParaRPr>
          </a:p>
          <a:p>
            <a:pPr marL="285750" indent="-285750">
              <a:buFont typeface="Wingdings" pitchFamily="2" charset="2"/>
              <a:buChar char="q"/>
            </a:pPr>
            <a:r>
              <a:rPr lang="en-US" dirty="0">
                <a:latin typeface="+mj-lt"/>
              </a:rPr>
              <a:t>It was before devolution: education and skills, and the arts, are now devolved to the UK nations</a:t>
            </a:r>
          </a:p>
          <a:p>
            <a:endParaRPr lang="en-US" dirty="0">
              <a:latin typeface="+mj-lt"/>
            </a:endParaRPr>
          </a:p>
          <a:p>
            <a:pPr marL="285750" indent="-285750">
              <a:buFont typeface="Wingdings" pitchFamily="2" charset="2"/>
              <a:buChar char="q"/>
            </a:pPr>
            <a:r>
              <a:rPr lang="en-US" dirty="0">
                <a:latin typeface="+mj-lt"/>
              </a:rPr>
              <a:t>There was no definition of the creative industries, and very few arts organisations had learning and participation teams</a:t>
            </a:r>
            <a:br>
              <a:rPr lang="en-US" dirty="0">
                <a:latin typeface="+mj-lt"/>
              </a:rPr>
            </a:br>
            <a:endParaRPr lang="en-US" dirty="0">
              <a:latin typeface="+mj-lt"/>
            </a:endParaRPr>
          </a:p>
          <a:p>
            <a:pPr marL="285750" indent="-285750">
              <a:buFont typeface="Wingdings" pitchFamily="2" charset="2"/>
              <a:buChar char="q"/>
            </a:pPr>
            <a:r>
              <a:rPr lang="en-US" dirty="0">
                <a:latin typeface="+mj-lt"/>
              </a:rPr>
              <a:t>It was at the very beginning of professional arts organisations having learning teams</a:t>
            </a:r>
          </a:p>
          <a:p>
            <a:pPr marL="285750" indent="-285750">
              <a:buFont typeface="Wingdings" pitchFamily="2" charset="2"/>
              <a:buChar char="q"/>
            </a:pPr>
            <a:endParaRPr lang="en-US" dirty="0">
              <a:latin typeface="+mj-lt"/>
            </a:endParaRPr>
          </a:p>
          <a:p>
            <a:endParaRPr lang="en-US" dirty="0"/>
          </a:p>
          <a:p>
            <a:pPr marL="285750" indent="-285750">
              <a:buFont typeface="Wingdings" pitchFamily="2" charset="2"/>
              <a:buChar char="q"/>
            </a:pPr>
            <a:endParaRPr lang="en-US" dirty="0"/>
          </a:p>
        </p:txBody>
      </p:sp>
      <p:sp>
        <p:nvSpPr>
          <p:cNvPr id="4" name="TextBox 3">
            <a:extLst>
              <a:ext uri="{FF2B5EF4-FFF2-40B4-BE49-F238E27FC236}">
                <a16:creationId xmlns:a16="http://schemas.microsoft.com/office/drawing/2014/main" id="{AF9B92FE-D70B-D073-D39B-A33A9760879E}"/>
              </a:ext>
            </a:extLst>
          </p:cNvPr>
          <p:cNvSpPr txBox="1"/>
          <p:nvPr/>
        </p:nvSpPr>
        <p:spPr>
          <a:xfrm>
            <a:off x="761642" y="5487968"/>
            <a:ext cx="10216896" cy="1200329"/>
          </a:xfrm>
          <a:prstGeom prst="rect">
            <a:avLst/>
          </a:prstGeom>
          <a:noFill/>
        </p:spPr>
        <p:txBody>
          <a:bodyPr wrap="square" rtlCol="0">
            <a:spAutoFit/>
          </a:bodyPr>
          <a:lstStyle/>
          <a:p>
            <a:r>
              <a:rPr lang="en-GB" sz="1800" b="1" i="1" dirty="0">
                <a:solidFill>
                  <a:schemeClr val="accent1"/>
                </a:solidFill>
                <a:effectLst/>
                <a:latin typeface="GTEestiText"/>
              </a:rPr>
              <a:t>‘In the 40 years since </a:t>
            </a:r>
            <a:r>
              <a:rPr lang="en-GB" sz="1800" b="1" dirty="0">
                <a:solidFill>
                  <a:schemeClr val="accent1"/>
                </a:solidFill>
                <a:effectLst/>
                <a:latin typeface="GTEestiText"/>
              </a:rPr>
              <a:t>The Arts in Schools </a:t>
            </a:r>
            <a:r>
              <a:rPr lang="en-GB" sz="1800" b="1" i="1" dirty="0">
                <a:solidFill>
                  <a:schemeClr val="accent1"/>
                </a:solidFill>
                <a:effectLst/>
                <a:latin typeface="GTEestiText"/>
              </a:rPr>
              <a:t>there have been 22 Secretaries of State for Education with only eight being in post for more than two years. There were six postholders between 2020 and 2022, with – astonishingly – five in 2022 alone.’ </a:t>
            </a:r>
            <a:endParaRPr lang="en-GB" b="1" i="1" dirty="0">
              <a:solidFill>
                <a:schemeClr val="accent1"/>
              </a:solidFill>
            </a:endParaRPr>
          </a:p>
          <a:p>
            <a:endParaRPr lang="en-US" dirty="0"/>
          </a:p>
        </p:txBody>
      </p:sp>
    </p:spTree>
    <p:extLst>
      <p:ext uri="{BB962C8B-B14F-4D97-AF65-F5344CB8AC3E}">
        <p14:creationId xmlns:p14="http://schemas.microsoft.com/office/powerpoint/2010/main" val="1019311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B1F47-8AFA-72D8-3866-8BE8842FD823}"/>
              </a:ext>
            </a:extLst>
          </p:cNvPr>
          <p:cNvSpPr>
            <a:spLocks noGrp="1"/>
          </p:cNvSpPr>
          <p:nvPr>
            <p:ph type="title"/>
          </p:nvPr>
        </p:nvSpPr>
        <p:spPr/>
        <p:txBody>
          <a:bodyPr>
            <a:normAutofit/>
          </a:bodyPr>
          <a:lstStyle/>
          <a:p>
            <a:r>
              <a:rPr lang="en-US" dirty="0"/>
              <a:t>Two important things to state at the outset …</a:t>
            </a:r>
          </a:p>
        </p:txBody>
      </p:sp>
      <p:sp>
        <p:nvSpPr>
          <p:cNvPr id="3" name="TextBox 2">
            <a:extLst>
              <a:ext uri="{FF2B5EF4-FFF2-40B4-BE49-F238E27FC236}">
                <a16:creationId xmlns:a16="http://schemas.microsoft.com/office/drawing/2014/main" id="{815DF823-25BB-B151-6B9E-3504ECC77CE4}"/>
              </a:ext>
            </a:extLst>
          </p:cNvPr>
          <p:cNvSpPr txBox="1"/>
          <p:nvPr/>
        </p:nvSpPr>
        <p:spPr>
          <a:xfrm>
            <a:off x="1092820" y="1761893"/>
            <a:ext cx="3297008" cy="369332"/>
          </a:xfrm>
          <a:prstGeom prst="rect">
            <a:avLst/>
          </a:prstGeom>
          <a:noFill/>
        </p:spPr>
        <p:txBody>
          <a:bodyPr wrap="square" rtlCol="0">
            <a:spAutoFit/>
          </a:bodyPr>
          <a:lstStyle/>
          <a:p>
            <a:r>
              <a:rPr lang="en-US" dirty="0"/>
              <a:t>The Arts in Schools</a:t>
            </a:r>
          </a:p>
        </p:txBody>
      </p:sp>
      <p:sp>
        <p:nvSpPr>
          <p:cNvPr id="5" name="TextBox 4">
            <a:extLst>
              <a:ext uri="{FF2B5EF4-FFF2-40B4-BE49-F238E27FC236}">
                <a16:creationId xmlns:a16="http://schemas.microsoft.com/office/drawing/2014/main" id="{355F2AAB-1F88-EA16-2726-44A549F76E7D}"/>
              </a:ext>
            </a:extLst>
          </p:cNvPr>
          <p:cNvSpPr txBox="1"/>
          <p:nvPr/>
        </p:nvSpPr>
        <p:spPr>
          <a:xfrm>
            <a:off x="4747788" y="1343709"/>
            <a:ext cx="6130419" cy="369332"/>
          </a:xfrm>
          <a:prstGeom prst="rect">
            <a:avLst/>
          </a:prstGeom>
          <a:noFill/>
        </p:spPr>
        <p:txBody>
          <a:bodyPr wrap="square" rtlCol="0">
            <a:spAutoFit/>
          </a:bodyPr>
          <a:lstStyle/>
          <a:p>
            <a:pPr lvl="0"/>
            <a:endParaRPr lang="en-US" dirty="0"/>
          </a:p>
        </p:txBody>
      </p:sp>
      <p:sp>
        <p:nvSpPr>
          <p:cNvPr id="7" name="TextBox 6">
            <a:extLst>
              <a:ext uri="{FF2B5EF4-FFF2-40B4-BE49-F238E27FC236}">
                <a16:creationId xmlns:a16="http://schemas.microsoft.com/office/drawing/2014/main" id="{15ABE3FB-61A6-E5F1-A545-33D8AACEEDF7}"/>
              </a:ext>
            </a:extLst>
          </p:cNvPr>
          <p:cNvSpPr txBox="1"/>
          <p:nvPr/>
        </p:nvSpPr>
        <p:spPr>
          <a:xfrm>
            <a:off x="4747788" y="1612900"/>
            <a:ext cx="6714253" cy="3447098"/>
          </a:xfrm>
          <a:prstGeom prst="rect">
            <a:avLst/>
          </a:prstGeom>
          <a:noFill/>
        </p:spPr>
        <p:txBody>
          <a:bodyPr wrap="square" rtlCol="0">
            <a:spAutoFit/>
          </a:bodyPr>
          <a:lstStyle/>
          <a:p>
            <a:pPr marL="285750" indent="-285750">
              <a:buFont typeface="Arial" panose="020B0604020202020204" pitchFamily="34" charset="0"/>
              <a:buChar char="•"/>
            </a:pPr>
            <a:endParaRPr lang="en-GB" sz="2000" dirty="0">
              <a:solidFill>
                <a:srgbClr val="000000"/>
              </a:solidFill>
              <a:latin typeface="+mj-l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sz="2000" dirty="0">
                <a:solidFill>
                  <a:srgbClr val="000000"/>
                </a:solidFill>
                <a:latin typeface="+mj-lt"/>
                <a:ea typeface="Calibri" panose="020F0502020204030204" pitchFamily="34" charset="0"/>
                <a:cs typeface="Calibri" panose="020F0502020204030204" pitchFamily="34" charset="0"/>
              </a:rPr>
              <a:t>It is still </a:t>
            </a:r>
            <a:r>
              <a:rPr lang="en-GB" sz="2000" i="1" dirty="0">
                <a:solidFill>
                  <a:srgbClr val="000000"/>
                </a:solidFill>
                <a:effectLst/>
                <a:latin typeface="+mj-lt"/>
                <a:ea typeface="Calibri" panose="020F0502020204030204" pitchFamily="34" charset="0"/>
                <a:cs typeface="Calibri" panose="020F0502020204030204" pitchFamily="34" charset="0"/>
              </a:rPr>
              <a:t>possible</a:t>
            </a:r>
            <a:r>
              <a:rPr lang="en-GB" sz="2000" dirty="0">
                <a:solidFill>
                  <a:srgbClr val="000000"/>
                </a:solidFill>
                <a:effectLst/>
                <a:latin typeface="+mj-lt"/>
                <a:ea typeface="Calibri" panose="020F0502020204030204" pitchFamily="34" charset="0"/>
                <a:cs typeface="Calibri" panose="020F0502020204030204" pitchFamily="34" charset="0"/>
              </a:rPr>
              <a:t> for schools to offer a rounded arts curriculum. </a:t>
            </a:r>
            <a:r>
              <a:rPr lang="en-GB" sz="2000" b="1" dirty="0">
                <a:solidFill>
                  <a:schemeClr val="accent1"/>
                </a:solidFill>
                <a:effectLst/>
                <a:latin typeface="+mj-lt"/>
                <a:ea typeface="Calibri" panose="020F0502020204030204" pitchFamily="34" charset="0"/>
                <a:cs typeface="Calibri" panose="020F0502020204030204" pitchFamily="34" charset="0"/>
              </a:rPr>
              <a:t>There is some excellent practice </a:t>
            </a:r>
            <a:r>
              <a:rPr lang="en-GB" sz="2000" dirty="0">
                <a:solidFill>
                  <a:srgbClr val="000000"/>
                </a:solidFill>
                <a:effectLst/>
                <a:latin typeface="+mj-lt"/>
                <a:ea typeface="Calibri" panose="020F0502020204030204" pitchFamily="34" charset="0"/>
                <a:cs typeface="Calibri" panose="020F0502020204030204" pitchFamily="34" charset="0"/>
              </a:rPr>
              <a:t>across the country which </a:t>
            </a:r>
            <a:r>
              <a:rPr lang="en-GB" sz="2000" dirty="0">
                <a:solidFill>
                  <a:srgbClr val="000000"/>
                </a:solidFill>
                <a:latin typeface="+mj-lt"/>
                <a:ea typeface="Calibri" panose="020F0502020204030204" pitchFamily="34" charset="0"/>
                <a:cs typeface="Calibri" panose="020F0502020204030204" pitchFamily="34" charset="0"/>
              </a:rPr>
              <a:t>is celebrated in the project’s </a:t>
            </a:r>
            <a:r>
              <a:rPr lang="en-GB" sz="2000" dirty="0">
                <a:solidFill>
                  <a:srgbClr val="000000"/>
                </a:solidFill>
                <a:effectLst/>
                <a:latin typeface="+mj-lt"/>
                <a:ea typeface="Calibri" panose="020F0502020204030204" pitchFamily="34" charset="0"/>
                <a:cs typeface="Calibri" panose="020F0502020204030204" pitchFamily="34" charset="0"/>
              </a:rPr>
              <a:t>accompanying bank of 24 case studies</a:t>
            </a:r>
          </a:p>
          <a:p>
            <a:pPr marL="285750" indent="-285750">
              <a:buFont typeface="Arial" panose="020B0604020202020204" pitchFamily="34" charset="0"/>
              <a:buChar char="•"/>
            </a:pPr>
            <a:endParaRPr lang="en-GB" sz="2000" dirty="0">
              <a:solidFill>
                <a:srgbClr val="000000"/>
              </a:solidFill>
              <a:latin typeface="+mj-lt"/>
              <a:cs typeface="Calibri" panose="020F0502020204030204" pitchFamily="34" charset="0"/>
            </a:endParaRPr>
          </a:p>
          <a:p>
            <a:pPr marL="285750" indent="-285750">
              <a:buFont typeface="Arial" panose="020B0604020202020204" pitchFamily="34" charset="0"/>
              <a:buChar char="•"/>
            </a:pPr>
            <a:r>
              <a:rPr lang="en-GB" sz="2000" dirty="0">
                <a:solidFill>
                  <a:srgbClr val="000000"/>
                </a:solidFill>
                <a:latin typeface="+mj-lt"/>
                <a:ea typeface="Calibri" panose="020F0502020204030204" pitchFamily="34" charset="0"/>
                <a:cs typeface="Calibri" panose="020F0502020204030204" pitchFamily="34" charset="0"/>
              </a:rPr>
              <a:t>But t</a:t>
            </a:r>
            <a:r>
              <a:rPr lang="en-GB" sz="2000" dirty="0">
                <a:solidFill>
                  <a:srgbClr val="000000"/>
                </a:solidFill>
                <a:effectLst/>
                <a:latin typeface="+mj-lt"/>
                <a:ea typeface="Calibri" panose="020F0502020204030204" pitchFamily="34" charset="0"/>
                <a:cs typeface="Calibri" panose="020F0502020204030204" pitchFamily="34" charset="0"/>
              </a:rPr>
              <a:t>o provide a good arts education within the curriculum and beyond now takes </a:t>
            </a:r>
            <a:r>
              <a:rPr lang="en-GB" sz="2000" b="1" dirty="0">
                <a:solidFill>
                  <a:schemeClr val="accent1"/>
                </a:solidFill>
                <a:effectLst/>
                <a:latin typeface="+mj-lt"/>
                <a:ea typeface="Calibri" panose="020F0502020204030204" pitchFamily="34" charset="0"/>
                <a:cs typeface="Calibri" panose="020F0502020204030204" pitchFamily="34" charset="0"/>
              </a:rPr>
              <a:t>‘</a:t>
            </a:r>
            <a:r>
              <a:rPr lang="en-GB" sz="2000" b="1" i="1" dirty="0">
                <a:solidFill>
                  <a:schemeClr val="accent1"/>
                </a:solidFill>
                <a:effectLst/>
                <a:latin typeface="+mj-lt"/>
                <a:ea typeface="Calibri" panose="020F0502020204030204" pitchFamily="34" charset="0"/>
                <a:cs typeface="Calibri" panose="020F0502020204030204" pitchFamily="34" charset="0"/>
              </a:rPr>
              <a:t>brave</a:t>
            </a:r>
            <a:r>
              <a:rPr lang="en-GB" sz="2000" b="1" dirty="0">
                <a:solidFill>
                  <a:schemeClr val="accent1"/>
                </a:solidFill>
                <a:effectLst/>
                <a:latin typeface="+mj-lt"/>
                <a:ea typeface="Calibri" panose="020F0502020204030204" pitchFamily="34" charset="0"/>
                <a:cs typeface="Calibri" panose="020F0502020204030204" pitchFamily="34" charset="0"/>
              </a:rPr>
              <a:t>’ and ‘</a:t>
            </a:r>
            <a:r>
              <a:rPr lang="en-GB" sz="2000" b="1" i="1" dirty="0">
                <a:solidFill>
                  <a:schemeClr val="accent1"/>
                </a:solidFill>
                <a:effectLst/>
                <a:latin typeface="+mj-lt"/>
                <a:ea typeface="Calibri" panose="020F0502020204030204" pitchFamily="34" charset="0"/>
                <a:cs typeface="Calibri" panose="020F0502020204030204" pitchFamily="34" charset="0"/>
              </a:rPr>
              <a:t>courageous</a:t>
            </a:r>
            <a:r>
              <a:rPr lang="en-GB" sz="2000" b="1" dirty="0">
                <a:solidFill>
                  <a:schemeClr val="accent1"/>
                </a:solidFill>
                <a:effectLst/>
                <a:latin typeface="+mj-lt"/>
                <a:ea typeface="Calibri" panose="020F0502020204030204" pitchFamily="34" charset="0"/>
                <a:cs typeface="Calibri" panose="020F0502020204030204" pitchFamily="34" charset="0"/>
              </a:rPr>
              <a:t>’ school leaders and teachers </a:t>
            </a:r>
            <a:r>
              <a:rPr lang="en-GB" sz="2000" dirty="0">
                <a:solidFill>
                  <a:srgbClr val="000000"/>
                </a:solidFill>
                <a:effectLst/>
                <a:latin typeface="+mj-lt"/>
                <a:ea typeface="Calibri" panose="020F0502020204030204" pitchFamily="34" charset="0"/>
                <a:cs typeface="Calibri" panose="020F0502020204030204" pitchFamily="34" charset="0"/>
              </a:rPr>
              <a:t>because much of what’s happening in education mitigates against it </a:t>
            </a:r>
            <a:br>
              <a:rPr lang="en-US" dirty="0">
                <a:latin typeface="Calibri" panose="020F0502020204030204" pitchFamily="34" charset="0"/>
                <a:cs typeface="Calibri" panose="020F0502020204030204" pitchFamily="34" charset="0"/>
              </a:rPr>
            </a:br>
            <a:endParaRPr lang="en-US" dirty="0">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2D402730-ECC1-DAC5-1A81-D7CD39BC4D0A}"/>
              </a:ext>
            </a:extLst>
          </p:cNvPr>
          <p:cNvSpPr txBox="1"/>
          <p:nvPr/>
        </p:nvSpPr>
        <p:spPr>
          <a:xfrm>
            <a:off x="888632" y="5514291"/>
            <a:ext cx="10377467" cy="1477328"/>
          </a:xfrm>
          <a:prstGeom prst="rect">
            <a:avLst/>
          </a:prstGeom>
          <a:noFill/>
        </p:spPr>
        <p:txBody>
          <a:bodyPr wrap="square" rtlCol="0">
            <a:spAutoFit/>
          </a:bodyPr>
          <a:lstStyle/>
          <a:p>
            <a:r>
              <a:rPr lang="en-GB" sz="1800" b="1" i="1" dirty="0">
                <a:solidFill>
                  <a:schemeClr val="accent1"/>
                </a:solidFill>
                <a:effectLst/>
                <a:latin typeface="GTEestiText"/>
              </a:rPr>
              <a:t>‘The 1982 inquiry concluded with the central question about the purposes of schooling, the balance of the curriculum and about the whole character of education in Britain. Four decades on we have concluded that this central question is as pertinent, if not more pressing, today as it was in 1982.’ </a:t>
            </a:r>
          </a:p>
          <a:p>
            <a:endParaRPr lang="en-GB" b="1" i="1" dirty="0">
              <a:solidFill>
                <a:schemeClr val="accent1"/>
              </a:solidFill>
            </a:endParaRPr>
          </a:p>
          <a:p>
            <a:endParaRPr lang="en-US" dirty="0"/>
          </a:p>
        </p:txBody>
      </p:sp>
    </p:spTree>
    <p:extLst>
      <p:ext uri="{BB962C8B-B14F-4D97-AF65-F5344CB8AC3E}">
        <p14:creationId xmlns:p14="http://schemas.microsoft.com/office/powerpoint/2010/main" val="4144925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5946-8FC1-3547-B70B-E8F4F7332AB5}"/>
              </a:ext>
            </a:extLst>
          </p:cNvPr>
          <p:cNvSpPr>
            <a:spLocks noGrp="1"/>
          </p:cNvSpPr>
          <p:nvPr>
            <p:ph type="title"/>
          </p:nvPr>
        </p:nvSpPr>
        <p:spPr/>
        <p:txBody>
          <a:bodyPr>
            <a:normAutofit/>
          </a:bodyPr>
          <a:lstStyle/>
          <a:p>
            <a:r>
              <a:rPr lang="en-US" dirty="0"/>
              <a:t>The current context …</a:t>
            </a:r>
          </a:p>
        </p:txBody>
      </p:sp>
      <p:sp>
        <p:nvSpPr>
          <p:cNvPr id="3" name="TextBox 2">
            <a:extLst>
              <a:ext uri="{FF2B5EF4-FFF2-40B4-BE49-F238E27FC236}">
                <a16:creationId xmlns:a16="http://schemas.microsoft.com/office/drawing/2014/main" id="{83B33024-672A-FE4F-88A5-C0C8D2782134}"/>
              </a:ext>
            </a:extLst>
          </p:cNvPr>
          <p:cNvSpPr txBox="1"/>
          <p:nvPr/>
        </p:nvSpPr>
        <p:spPr>
          <a:xfrm>
            <a:off x="4699000" y="609600"/>
            <a:ext cx="6819900" cy="5909310"/>
          </a:xfrm>
          <a:prstGeom prst="rect">
            <a:avLst/>
          </a:prstGeom>
          <a:noFill/>
        </p:spPr>
        <p:txBody>
          <a:bodyPr wrap="square" rtlCol="0">
            <a:spAutoFit/>
          </a:bodyPr>
          <a:lstStyle/>
          <a:p>
            <a:pPr lvl="0">
              <a:buSzPts val="1000"/>
              <a:tabLst>
                <a:tab pos="457200" algn="l"/>
              </a:tabLst>
            </a:pPr>
            <a:endParaRPr lang="en-GB" sz="1800" dirty="0">
              <a:solidFill>
                <a:srgbClr val="000000"/>
              </a:solidFill>
              <a:effectLst/>
              <a:latin typeface="Helvetica" pitchFamily="2" charset="0"/>
              <a:ea typeface="Times New Roman" panose="02020603050405020304" pitchFamily="18" charset="0"/>
              <a:cs typeface="Arial" panose="020B0604020202020204" pitchFamily="34" charset="0"/>
            </a:endParaRPr>
          </a:p>
          <a:p>
            <a:pPr marL="342900" lvl="0" indent="-342900">
              <a:buSzPts val="1000"/>
              <a:buFont typeface="Wingdings" pitchFamily="2" charset="2"/>
              <a:buChar char="q"/>
              <a:tabLst>
                <a:tab pos="457200" algn="l"/>
              </a:tabLst>
            </a:pPr>
            <a:r>
              <a:rPr lang="en-GB" sz="1800" b="1" dirty="0">
                <a:solidFill>
                  <a:srgbClr val="000000"/>
                </a:solidFill>
                <a:effectLst/>
                <a:latin typeface="Helvetica" pitchFamily="2" charset="0"/>
                <a:ea typeface="Times New Roman" panose="02020603050405020304" pitchFamily="18" charset="0"/>
                <a:cs typeface="Arial" panose="020B0604020202020204" pitchFamily="34" charset="0"/>
              </a:rPr>
              <a:t>1 in 5 </a:t>
            </a:r>
            <a:r>
              <a:rPr lang="en-GB" sz="1800" dirty="0">
                <a:solidFill>
                  <a:srgbClr val="000000"/>
                </a:solidFill>
                <a:effectLst/>
                <a:latin typeface="Helvetica" pitchFamily="2" charset="0"/>
                <a:ea typeface="Times New Roman" panose="02020603050405020304" pitchFamily="18" charset="0"/>
                <a:cs typeface="Arial" panose="020B0604020202020204" pitchFamily="34" charset="0"/>
              </a:rPr>
              <a:t>children</a:t>
            </a:r>
            <a:r>
              <a:rPr lang="en-GB" sz="1800" b="1" dirty="0">
                <a:solidFill>
                  <a:srgbClr val="000000"/>
                </a:solidFill>
                <a:effectLst/>
                <a:latin typeface="Helvetica" pitchFamily="2" charset="0"/>
                <a:ea typeface="Times New Roman" panose="02020603050405020304" pitchFamily="18" charset="0"/>
                <a:cs typeface="Arial" panose="020B0604020202020204" pitchFamily="34" charset="0"/>
              </a:rPr>
              <a:t> </a:t>
            </a:r>
            <a:r>
              <a:rPr lang="en-GB" sz="1800" dirty="0">
                <a:solidFill>
                  <a:srgbClr val="000000"/>
                </a:solidFill>
                <a:effectLst/>
                <a:latin typeface="Helvetica" pitchFamily="2" charset="0"/>
                <a:ea typeface="Times New Roman" panose="02020603050405020304" pitchFamily="18" charset="0"/>
                <a:cs typeface="Arial" panose="020B0604020202020204" pitchFamily="34" charset="0"/>
              </a:rPr>
              <a:t>have probable mental health problem (NHS) </a:t>
            </a:r>
          </a:p>
          <a:p>
            <a:pPr marL="342900" lvl="0" indent="-342900">
              <a:buSzPts val="1000"/>
              <a:buFont typeface="Wingdings" pitchFamily="2" charset="2"/>
              <a:buChar char="q"/>
              <a:tabLst>
                <a:tab pos="457200" algn="l"/>
              </a:tabLst>
            </a:pPr>
            <a:endParaRPr lang="en-GB" sz="1800" dirty="0">
              <a:solidFill>
                <a:srgbClr val="000000"/>
              </a:solidFill>
              <a:effectLst/>
              <a:latin typeface="Helvetica" pitchFamily="2" charset="0"/>
              <a:ea typeface="Times New Roman" panose="02020603050405020304" pitchFamily="18" charset="0"/>
              <a:cs typeface="Arial" panose="020B0604020202020204" pitchFamily="34" charset="0"/>
            </a:endParaRPr>
          </a:p>
          <a:p>
            <a:pPr marL="342900" lvl="0" indent="-342900">
              <a:buSzPts val="1000"/>
              <a:buFont typeface="Wingdings" pitchFamily="2" charset="2"/>
              <a:buChar char="q"/>
              <a:tabLst>
                <a:tab pos="457200" algn="l"/>
              </a:tabLst>
            </a:pPr>
            <a:r>
              <a:rPr lang="en-GB" sz="1800" b="1" dirty="0">
                <a:solidFill>
                  <a:srgbClr val="000000"/>
                </a:solidFill>
                <a:effectLst/>
                <a:latin typeface="Helvetica" pitchFamily="2" charset="0"/>
                <a:ea typeface="Times New Roman" panose="02020603050405020304" pitchFamily="18" charset="0"/>
                <a:cs typeface="Arial" panose="020B0604020202020204" pitchFamily="34" charset="0"/>
              </a:rPr>
              <a:t>4.2 million</a:t>
            </a:r>
            <a:r>
              <a:rPr lang="en-GB" sz="1800" dirty="0">
                <a:solidFill>
                  <a:srgbClr val="000000"/>
                </a:solidFill>
                <a:effectLst/>
                <a:latin typeface="Helvetica" pitchFamily="2" charset="0"/>
                <a:ea typeface="Times New Roman" panose="02020603050405020304" pitchFamily="18" charset="0"/>
                <a:cs typeface="Arial" panose="020B0604020202020204" pitchFamily="34" charset="0"/>
              </a:rPr>
              <a:t> children and young people in the UK growing up in poverty; </a:t>
            </a:r>
            <a:r>
              <a:rPr lang="en-GB" sz="1800" b="1" dirty="0">
                <a:solidFill>
                  <a:srgbClr val="000000"/>
                </a:solidFill>
                <a:effectLst/>
                <a:latin typeface="Helvetica" pitchFamily="2" charset="0"/>
                <a:ea typeface="Times New Roman" panose="02020603050405020304" pitchFamily="18" charset="0"/>
                <a:cs typeface="Arial" panose="020B0604020202020204" pitchFamily="34" charset="0"/>
              </a:rPr>
              <a:t>1 in 5 </a:t>
            </a:r>
            <a:r>
              <a:rPr lang="en-GB" sz="1800" dirty="0">
                <a:solidFill>
                  <a:srgbClr val="000000"/>
                </a:solidFill>
                <a:effectLst/>
                <a:latin typeface="Helvetica" pitchFamily="2" charset="0"/>
                <a:ea typeface="Times New Roman" panose="02020603050405020304" pitchFamily="18" charset="0"/>
                <a:cs typeface="Arial" panose="020B0604020202020204" pitchFamily="34" charset="0"/>
              </a:rPr>
              <a:t>children eligible for free school meals (Child Poverty Action Grou</a:t>
            </a:r>
            <a:r>
              <a:rPr lang="en-GB" sz="1800" dirty="0">
                <a:solidFill>
                  <a:srgbClr val="000000"/>
                </a:solidFill>
                <a:latin typeface="Helvetica" pitchFamily="2" charset="0"/>
                <a:ea typeface="Times New Roman" panose="02020603050405020304" pitchFamily="18" charset="0"/>
                <a:cs typeface="Arial" panose="020B0604020202020204" pitchFamily="34" charset="0"/>
              </a:rPr>
              <a:t>p) </a:t>
            </a:r>
          </a:p>
          <a:p>
            <a:pPr marL="342900" lvl="0" indent="-342900">
              <a:buSzPts val="1000"/>
              <a:buFont typeface="Wingdings" pitchFamily="2" charset="2"/>
              <a:buChar char="q"/>
              <a:tabLst>
                <a:tab pos="457200" algn="l"/>
              </a:tabLst>
            </a:pPr>
            <a:endParaRPr lang="en-GB" sz="1800" dirty="0">
              <a:solidFill>
                <a:srgbClr val="000000"/>
              </a:solidFill>
              <a:latin typeface="Helvetica" pitchFamily="2" charset="0"/>
              <a:ea typeface="Times New Roman" panose="02020603050405020304" pitchFamily="18" charset="0"/>
              <a:cs typeface="Arial" panose="020B0604020202020204" pitchFamily="34" charset="0"/>
            </a:endParaRPr>
          </a:p>
          <a:p>
            <a:pPr marL="342900" lvl="0" indent="-342900">
              <a:buSzPts val="1000"/>
              <a:buFont typeface="Wingdings" pitchFamily="2" charset="2"/>
              <a:buChar char="q"/>
              <a:tabLst>
                <a:tab pos="457200" algn="l"/>
              </a:tabLst>
            </a:pPr>
            <a:r>
              <a:rPr lang="en-GB" sz="1800" b="1" dirty="0">
                <a:solidFill>
                  <a:srgbClr val="000000"/>
                </a:solidFill>
                <a:effectLst/>
                <a:latin typeface="Helvetica" pitchFamily="2" charset="0"/>
                <a:ea typeface="Times New Roman" panose="02020603050405020304" pitchFamily="18" charset="0"/>
                <a:cs typeface="Arial" panose="020B0604020202020204" pitchFamily="34" charset="0"/>
              </a:rPr>
              <a:t>1.7 million </a:t>
            </a:r>
            <a:r>
              <a:rPr lang="en-GB" sz="1800" dirty="0">
                <a:solidFill>
                  <a:srgbClr val="000000"/>
                </a:solidFill>
                <a:effectLst/>
                <a:latin typeface="Helvetica" pitchFamily="2" charset="0"/>
                <a:ea typeface="Times New Roman" panose="02020603050405020304" pitchFamily="18" charset="0"/>
                <a:cs typeface="Arial" panose="020B0604020202020204" pitchFamily="34" charset="0"/>
              </a:rPr>
              <a:t>pupils regularly absent from lessons; </a:t>
            </a:r>
            <a:r>
              <a:rPr lang="en-GB" sz="1800" b="1" dirty="0">
                <a:solidFill>
                  <a:srgbClr val="000000"/>
                </a:solidFill>
                <a:effectLst/>
                <a:latin typeface="Helvetica" pitchFamily="2" charset="0"/>
                <a:ea typeface="Times New Roman" panose="02020603050405020304" pitchFamily="18" charset="0"/>
                <a:cs typeface="Arial" panose="020B0604020202020204" pitchFamily="34" charset="0"/>
              </a:rPr>
              <a:t>100,000</a:t>
            </a:r>
            <a:r>
              <a:rPr lang="en-GB" sz="1800" dirty="0">
                <a:solidFill>
                  <a:srgbClr val="000000"/>
                </a:solidFill>
                <a:effectLst/>
                <a:latin typeface="Helvetica" pitchFamily="2" charset="0"/>
                <a:ea typeface="Times New Roman" panose="02020603050405020304" pitchFamily="18" charset="0"/>
                <a:cs typeface="Arial" panose="020B0604020202020204" pitchFamily="34" charset="0"/>
              </a:rPr>
              <a:t> are so-called ‘ghost children’ have disappeared from the education system altogether (Centre for Social Justice) </a:t>
            </a:r>
          </a:p>
          <a:p>
            <a:pPr marL="342900" lvl="0" indent="-342900">
              <a:buSzPts val="1000"/>
              <a:buFont typeface="Wingdings" pitchFamily="2" charset="2"/>
              <a:buChar char="q"/>
              <a:tabLst>
                <a:tab pos="457200" algn="l"/>
              </a:tabLst>
            </a:pPr>
            <a:endParaRPr lang="en-GB" sz="1800" dirty="0">
              <a:solidFill>
                <a:srgbClr val="000000"/>
              </a:solidFill>
              <a:effectLst/>
              <a:latin typeface="Helvetica" pitchFamily="2" charset="0"/>
              <a:ea typeface="Times New Roman" panose="02020603050405020304" pitchFamily="18" charset="0"/>
              <a:cs typeface="Arial" panose="020B0604020202020204" pitchFamily="34" charset="0"/>
            </a:endParaRPr>
          </a:p>
          <a:p>
            <a:pPr marL="342900" lvl="0" indent="-342900">
              <a:buSzPts val="1000"/>
              <a:buFont typeface="Wingdings" pitchFamily="2" charset="2"/>
              <a:buChar char="q"/>
              <a:tabLst>
                <a:tab pos="457200" algn="l"/>
              </a:tabLst>
            </a:pPr>
            <a:r>
              <a:rPr lang="en-GB" sz="1800" dirty="0">
                <a:solidFill>
                  <a:srgbClr val="000000"/>
                </a:solidFill>
                <a:effectLst/>
                <a:latin typeface="Helvetica" pitchFamily="2" charset="0"/>
                <a:ea typeface="Times New Roman" panose="02020603050405020304" pitchFamily="18" charset="0"/>
                <a:cs typeface="Arial" panose="020B0604020202020204" pitchFamily="34" charset="0"/>
              </a:rPr>
              <a:t>UK ranked </a:t>
            </a:r>
            <a:r>
              <a:rPr lang="en-GB" sz="1800" b="1" dirty="0">
                <a:solidFill>
                  <a:srgbClr val="000000"/>
                </a:solidFill>
                <a:effectLst/>
                <a:latin typeface="Helvetica" pitchFamily="2" charset="0"/>
                <a:ea typeface="Times New Roman" panose="02020603050405020304" pitchFamily="18" charset="0"/>
                <a:cs typeface="Arial" panose="020B0604020202020204" pitchFamily="34" charset="0"/>
              </a:rPr>
              <a:t>lowest out of 24 </a:t>
            </a:r>
            <a:r>
              <a:rPr lang="en-GB" sz="1800" dirty="0">
                <a:solidFill>
                  <a:srgbClr val="000000"/>
                </a:solidFill>
                <a:effectLst/>
                <a:latin typeface="Helvetica" pitchFamily="2" charset="0"/>
                <a:ea typeface="Times New Roman" panose="02020603050405020304" pitchFamily="18" charset="0"/>
                <a:cs typeface="Arial" panose="020B0604020202020204" pitchFamily="34" charset="0"/>
              </a:rPr>
              <a:t>European countries for the proportion of 15-year-olds with high life satisfaction</a:t>
            </a:r>
            <a:r>
              <a:rPr lang="en-GB" sz="1800" dirty="0">
                <a:solidFill>
                  <a:srgbClr val="000000"/>
                </a:solidFill>
                <a:latin typeface="Helvetica" pitchFamily="2" charset="0"/>
                <a:ea typeface="Times New Roman" panose="02020603050405020304" pitchFamily="18" charset="0"/>
                <a:cs typeface="Arial" panose="020B0604020202020204" pitchFamily="34" charset="0"/>
              </a:rPr>
              <a:t> </a:t>
            </a:r>
            <a:r>
              <a:rPr lang="en-GB" sz="1800" dirty="0">
                <a:solidFill>
                  <a:srgbClr val="000000"/>
                </a:solidFill>
                <a:effectLst/>
                <a:latin typeface="Helvetica" pitchFamily="2" charset="0"/>
                <a:ea typeface="Times New Roman" panose="02020603050405020304" pitchFamily="18" charset="0"/>
                <a:cs typeface="Arial" panose="020B0604020202020204" pitchFamily="34" charset="0"/>
              </a:rPr>
              <a:t>(PISA)</a:t>
            </a:r>
          </a:p>
          <a:p>
            <a:pPr marL="342900" lvl="0" indent="-342900">
              <a:buSzPts val="1000"/>
              <a:buFont typeface="Wingdings" pitchFamily="2" charset="2"/>
              <a:buChar char="q"/>
              <a:tabLst>
                <a:tab pos="457200" algn="l"/>
              </a:tabLst>
            </a:pP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Wingdings" pitchFamily="2" charset="2"/>
              <a:buChar char="q"/>
              <a:tabLst>
                <a:tab pos="457200" algn="l"/>
              </a:tabLst>
            </a:pPr>
            <a:r>
              <a:rPr lang="en-GB" sz="1800" dirty="0">
                <a:solidFill>
                  <a:srgbClr val="000000"/>
                </a:solidFill>
                <a:effectLst/>
                <a:latin typeface="Helvetica" pitchFamily="2" charset="0"/>
                <a:ea typeface="Times New Roman" panose="02020603050405020304" pitchFamily="18" charset="0"/>
                <a:cs typeface="Arial" panose="020B0604020202020204" pitchFamily="34" charset="0"/>
              </a:rPr>
              <a:t>State school trips are being cut in the face of the cost-of-living crisis, </a:t>
            </a:r>
            <a:r>
              <a:rPr lang="en-GB" sz="1800" b="1" dirty="0">
                <a:solidFill>
                  <a:srgbClr val="000000"/>
                </a:solidFill>
                <a:latin typeface="Helvetica" pitchFamily="2" charset="0"/>
                <a:ea typeface="Times New Roman" panose="02020603050405020304" pitchFamily="18" charset="0"/>
                <a:cs typeface="Arial" panose="020B0604020202020204" pitchFamily="34" charset="0"/>
              </a:rPr>
              <a:t>down by 68%</a:t>
            </a:r>
            <a:r>
              <a:rPr lang="en-GB" sz="1800" dirty="0">
                <a:solidFill>
                  <a:srgbClr val="000000"/>
                </a:solidFill>
                <a:latin typeface="Helvetica" pitchFamily="2" charset="0"/>
                <a:ea typeface="Times New Roman" panose="02020603050405020304" pitchFamily="18" charset="0"/>
                <a:cs typeface="Arial" panose="020B0604020202020204" pitchFamily="34" charset="0"/>
              </a:rPr>
              <a:t> in </a:t>
            </a:r>
            <a:r>
              <a:rPr lang="en-GB" sz="1800" dirty="0">
                <a:solidFill>
                  <a:srgbClr val="000000"/>
                </a:solidFill>
                <a:effectLst/>
                <a:latin typeface="Helvetica" pitchFamily="2" charset="0"/>
                <a:ea typeface="Times New Roman" panose="02020603050405020304" pitchFamily="18" charset="0"/>
                <a:cs typeface="Arial" panose="020B0604020202020204" pitchFamily="34" charset="0"/>
              </a:rPr>
              <a:t>the poorest schools (NFER/Sutton Trust) </a:t>
            </a:r>
          </a:p>
          <a:p>
            <a:pPr marL="342900" lvl="0" indent="-342900">
              <a:buSzPts val="1000"/>
              <a:buFont typeface="Wingdings" pitchFamily="2" charset="2"/>
              <a:buChar char="q"/>
              <a:tabLst>
                <a:tab pos="457200" algn="l"/>
              </a:tabLst>
            </a:pPr>
            <a:endParaRPr lang="en-GB" sz="1800" dirty="0">
              <a:solidFill>
                <a:srgbClr val="000000"/>
              </a:solidFill>
              <a:effectLst/>
              <a:latin typeface="Helvetica" pitchFamily="2" charset="0"/>
              <a:ea typeface="Times New Roman" panose="02020603050405020304" pitchFamily="18" charset="0"/>
              <a:cs typeface="Arial" panose="020B0604020202020204" pitchFamily="34" charset="0"/>
            </a:endParaRPr>
          </a:p>
          <a:p>
            <a:pPr marL="342900" lvl="0" indent="-342900">
              <a:buSzPts val="1000"/>
              <a:buFont typeface="Wingdings" pitchFamily="2" charset="2"/>
              <a:buChar char="q"/>
              <a:tabLst>
                <a:tab pos="457200" algn="l"/>
              </a:tabLst>
            </a:pPr>
            <a:r>
              <a:rPr lang="en-GB" sz="1800" dirty="0">
                <a:solidFill>
                  <a:srgbClr val="000000"/>
                </a:solidFill>
                <a:effectLst/>
                <a:latin typeface="Helvetica" pitchFamily="2" charset="0"/>
                <a:ea typeface="Calibri" panose="020F0502020204030204" pitchFamily="34" charset="0"/>
                <a:cs typeface="Arial" panose="020B0604020202020204" pitchFamily="34" charset="0"/>
              </a:rPr>
              <a:t>Arts subjects were hit particularly hard during the pandemic; arts take up is </a:t>
            </a:r>
            <a:r>
              <a:rPr lang="en-GB" sz="1800" b="1" dirty="0">
                <a:solidFill>
                  <a:srgbClr val="000000"/>
                </a:solidFill>
                <a:effectLst/>
                <a:latin typeface="Helvetica" pitchFamily="2" charset="0"/>
                <a:ea typeface="Calibri" panose="020F0502020204030204" pitchFamily="34" charset="0"/>
                <a:cs typeface="Arial" panose="020B0604020202020204" pitchFamily="34" charset="0"/>
              </a:rPr>
              <a:t>down 40% </a:t>
            </a:r>
            <a:r>
              <a:rPr lang="en-GB" sz="1800" dirty="0">
                <a:solidFill>
                  <a:srgbClr val="000000"/>
                </a:solidFill>
                <a:effectLst/>
                <a:latin typeface="Helvetica" pitchFamily="2" charset="0"/>
                <a:ea typeface="Calibri" panose="020F0502020204030204" pitchFamily="34" charset="0"/>
                <a:cs typeface="Arial" panose="020B0604020202020204" pitchFamily="34" charset="0"/>
              </a:rPr>
              <a:t>since 2010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12454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B1F47-8AFA-72D8-3866-8BE8842FD823}"/>
              </a:ext>
            </a:extLst>
          </p:cNvPr>
          <p:cNvSpPr>
            <a:spLocks noGrp="1"/>
          </p:cNvSpPr>
          <p:nvPr>
            <p:ph type="title"/>
          </p:nvPr>
        </p:nvSpPr>
        <p:spPr/>
        <p:txBody>
          <a:bodyPr>
            <a:normAutofit/>
          </a:bodyPr>
          <a:lstStyle/>
          <a:p>
            <a:r>
              <a:rPr lang="en-US" dirty="0"/>
              <a:t>The report has three headline findings</a:t>
            </a:r>
          </a:p>
        </p:txBody>
      </p:sp>
      <p:sp>
        <p:nvSpPr>
          <p:cNvPr id="3" name="TextBox 2">
            <a:extLst>
              <a:ext uri="{FF2B5EF4-FFF2-40B4-BE49-F238E27FC236}">
                <a16:creationId xmlns:a16="http://schemas.microsoft.com/office/drawing/2014/main" id="{815DF823-25BB-B151-6B9E-3504ECC77CE4}"/>
              </a:ext>
            </a:extLst>
          </p:cNvPr>
          <p:cNvSpPr txBox="1"/>
          <p:nvPr/>
        </p:nvSpPr>
        <p:spPr>
          <a:xfrm>
            <a:off x="1092820" y="1761893"/>
            <a:ext cx="3297008" cy="369332"/>
          </a:xfrm>
          <a:prstGeom prst="rect">
            <a:avLst/>
          </a:prstGeom>
          <a:noFill/>
        </p:spPr>
        <p:txBody>
          <a:bodyPr wrap="square" rtlCol="0">
            <a:spAutoFit/>
          </a:bodyPr>
          <a:lstStyle/>
          <a:p>
            <a:r>
              <a:rPr lang="en-US" dirty="0"/>
              <a:t>The Arts in Schools</a:t>
            </a:r>
          </a:p>
        </p:txBody>
      </p:sp>
      <p:sp>
        <p:nvSpPr>
          <p:cNvPr id="5" name="TextBox 4">
            <a:extLst>
              <a:ext uri="{FF2B5EF4-FFF2-40B4-BE49-F238E27FC236}">
                <a16:creationId xmlns:a16="http://schemas.microsoft.com/office/drawing/2014/main" id="{355F2AAB-1F88-EA16-2726-44A549F76E7D}"/>
              </a:ext>
            </a:extLst>
          </p:cNvPr>
          <p:cNvSpPr txBox="1"/>
          <p:nvPr/>
        </p:nvSpPr>
        <p:spPr>
          <a:xfrm>
            <a:off x="4921894" y="748146"/>
            <a:ext cx="6645266" cy="5078313"/>
          </a:xfrm>
          <a:prstGeom prst="rect">
            <a:avLst/>
          </a:prstGeom>
          <a:noFill/>
        </p:spPr>
        <p:txBody>
          <a:bodyPr wrap="square" rtlCol="0">
            <a:spAutoFit/>
          </a:bodyPr>
          <a:lstStyle/>
          <a:p>
            <a:pPr marL="342900" lvl="0" indent="-342900">
              <a:buAutoNum type="arabicPeriod"/>
            </a:pPr>
            <a:r>
              <a:rPr lang="en-GB" b="1" dirty="0">
                <a:solidFill>
                  <a:schemeClr val="accent1"/>
                </a:solidFill>
                <a:latin typeface="Calibri Light" panose="020F0302020204030204" pitchFamily="34" charset="0"/>
                <a:ea typeface="Calibri" panose="020F0502020204030204" pitchFamily="34" charset="0"/>
                <a:cs typeface="Times New Roman" panose="02020603050405020304" pitchFamily="18" charset="0"/>
              </a:rPr>
              <a:t>Arts subjects and experiences make a positive difference to   </a:t>
            </a:r>
          </a:p>
          <a:p>
            <a:pPr lvl="0"/>
            <a:r>
              <a:rPr lang="en-GB" b="1" dirty="0">
                <a:solidFill>
                  <a:schemeClr val="accent1"/>
                </a:solidFill>
                <a:latin typeface="Calibri Light" panose="020F0302020204030204" pitchFamily="34" charset="0"/>
                <a:ea typeface="Calibri" panose="020F0502020204030204" pitchFamily="34" charset="0"/>
                <a:cs typeface="Times New Roman" panose="02020603050405020304" pitchFamily="18" charset="0"/>
              </a:rPr>
              <a:t>      learning and personal outcomes </a:t>
            </a:r>
            <a:r>
              <a:rPr lang="en-GB" dirty="0">
                <a:solidFill>
                  <a:srgbClr val="000000"/>
                </a:solidFill>
                <a:latin typeface="Calibri Light" panose="020F0302020204030204" pitchFamily="34" charset="0"/>
                <a:ea typeface="Calibri" panose="020F0502020204030204" pitchFamily="34" charset="0"/>
                <a:cs typeface="Times New Roman" panose="02020603050405020304" pitchFamily="18" charset="0"/>
              </a:rPr>
              <a:t>for children and young 	people,</a:t>
            </a:r>
          </a:p>
          <a:p>
            <a:pPr lvl="0"/>
            <a:r>
              <a:rPr lang="en-GB" dirty="0">
                <a:solidFill>
                  <a:srgbClr val="000000"/>
                </a:solidFill>
                <a:latin typeface="Calibri Light" panose="020F0302020204030204" pitchFamily="34" charset="0"/>
                <a:ea typeface="Calibri" panose="020F0502020204030204" pitchFamily="34" charset="0"/>
                <a:cs typeface="Times New Roman" panose="02020603050405020304" pitchFamily="18" charset="0"/>
              </a:rPr>
              <a:t>      providing them with </a:t>
            </a:r>
            <a:r>
              <a:rPr lang="en-GB" dirty="0">
                <a:latin typeface="Calibri Light" panose="020F0302020204030204" pitchFamily="34" charset="0"/>
                <a:ea typeface="Calibri" panose="020F0502020204030204" pitchFamily="34" charset="0"/>
                <a:cs typeface="Times New Roman" panose="02020603050405020304" pitchFamily="18" charset="0"/>
              </a:rPr>
              <a:t>skills for life and skills for work. </a:t>
            </a:r>
            <a:br>
              <a:rPr lang="en-GB"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b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AutoNum type="arabicPeriod" startAt="2"/>
            </a:pPr>
            <a:r>
              <a:rPr lang="en-GB" b="1" dirty="0">
                <a:solidFill>
                  <a:srgbClr val="FF0000"/>
                </a:solidFill>
                <a:latin typeface="Calibri Light" panose="020F0302020204030204" pitchFamily="34" charset="0"/>
                <a:ea typeface="Calibri" panose="020F0502020204030204" pitchFamily="34" charset="0"/>
                <a:cs typeface="Times New Roman" panose="02020603050405020304" pitchFamily="18" charset="0"/>
              </a:rPr>
              <a:t>Despite this, there is a lack of value ascribed to them within the state education system in England </a:t>
            </a:r>
            <a:r>
              <a:rPr lang="en-GB" dirty="0">
                <a:solidFill>
                  <a:srgbClr val="000000"/>
                </a:solidFill>
                <a:latin typeface="Calibri Light" panose="020F0302020204030204" pitchFamily="34" charset="0"/>
                <a:ea typeface="Calibri" panose="020F0502020204030204" pitchFamily="34" charset="0"/>
                <a:cs typeface="Times New Roman" panose="02020603050405020304" pitchFamily="18" charset="0"/>
              </a:rPr>
              <a:t>in which they are </a:t>
            </a:r>
            <a:r>
              <a:rPr lang="en-GB" dirty="0">
                <a:latin typeface="Calibri Light" panose="020F0302020204030204" pitchFamily="34" charset="0"/>
                <a:ea typeface="Calibri" panose="020F0502020204030204" pitchFamily="34" charset="0"/>
                <a:cs typeface="Times New Roman" panose="02020603050405020304" pitchFamily="18" charset="0"/>
              </a:rPr>
              <a:t>devalued and down-graded </a:t>
            </a:r>
            <a:r>
              <a:rPr lang="en-GB" dirty="0">
                <a:solidFill>
                  <a:srgbClr val="000000"/>
                </a:solidFill>
                <a:latin typeface="Calibri Light" panose="020F0302020204030204" pitchFamily="34" charset="0"/>
                <a:ea typeface="Calibri" panose="020F0502020204030204" pitchFamily="34" charset="0"/>
                <a:cs typeface="Times New Roman" panose="02020603050405020304" pitchFamily="18" charset="0"/>
              </a:rPr>
              <a:t>due to accountability measures 	that exclude them, and by a system focused on exam success as opposed to whole child development. And access is not equitable: we have a two-tier system, with the arts more highly valued in independent schools. </a:t>
            </a:r>
          </a:p>
          <a:p>
            <a:pPr marL="342900" lvl="0" indent="-342900">
              <a:buAutoNum type="arabicPeriod" startAt="2"/>
            </a:pPr>
            <a:endParaRPr lang="en-GB" dirty="0">
              <a:solidFill>
                <a:srgbClr val="000000"/>
              </a:solidFill>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buAutoNum type="arabicPeriod" startAt="2"/>
            </a:pPr>
            <a:r>
              <a:rPr lang="en-GB" b="1" dirty="0">
                <a:solidFill>
                  <a:srgbClr val="FF0000"/>
                </a:solidFill>
                <a:latin typeface="Calibri Light" panose="020F0302020204030204" pitchFamily="34" charset="0"/>
                <a:ea typeface="Calibri" panose="020F0502020204030204" pitchFamily="34" charset="0"/>
                <a:cs typeface="Times New Roman" panose="02020603050405020304" pitchFamily="18" charset="0"/>
              </a:rPr>
              <a:t>The schooling system itself is still running on outdated policies without a clear purpose </a:t>
            </a:r>
            <a:r>
              <a:rPr lang="en-GB" dirty="0">
                <a:solidFill>
                  <a:srgbClr val="000000"/>
                </a:solidFill>
                <a:latin typeface="Calibri Light" panose="020F0302020204030204" pitchFamily="34" charset="0"/>
                <a:ea typeface="Calibri" panose="020F0502020204030204" pitchFamily="34" charset="0"/>
                <a:cs typeface="Times New Roman" panose="02020603050405020304" pitchFamily="18" charset="0"/>
              </a:rPr>
              <a:t>for what schools are equipping young people with, or why. The report’s analysis of the arts in schools within this wider context reveals why change is necessary and how it is possible. </a:t>
            </a:r>
          </a:p>
          <a:p>
            <a:pPr lvl="0"/>
            <a:r>
              <a:rPr lang="en-GB" dirty="0">
                <a:solidFill>
                  <a:srgbClr val="000000"/>
                </a:solidFill>
                <a:latin typeface="Calibri Light" panose="020F030202020403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endParaRPr lang="en-US" dirty="0"/>
          </a:p>
        </p:txBody>
      </p:sp>
      <p:sp>
        <p:nvSpPr>
          <p:cNvPr id="4" name="TextBox 3">
            <a:extLst>
              <a:ext uri="{FF2B5EF4-FFF2-40B4-BE49-F238E27FC236}">
                <a16:creationId xmlns:a16="http://schemas.microsoft.com/office/drawing/2014/main" id="{59B6216F-A503-A0BC-6E5D-B43776582167}"/>
              </a:ext>
            </a:extLst>
          </p:cNvPr>
          <p:cNvSpPr txBox="1"/>
          <p:nvPr/>
        </p:nvSpPr>
        <p:spPr>
          <a:xfrm>
            <a:off x="1092820" y="5546036"/>
            <a:ext cx="9959493" cy="369332"/>
          </a:xfrm>
          <a:prstGeom prst="rect">
            <a:avLst/>
          </a:prstGeom>
          <a:noFill/>
        </p:spPr>
        <p:txBody>
          <a:bodyPr wrap="square" rtlCol="0">
            <a:spAutoFit/>
          </a:bodyPr>
          <a:lstStyle/>
          <a:p>
            <a:r>
              <a:rPr lang="en-GB" sz="1800" i="1" dirty="0">
                <a:solidFill>
                  <a:schemeClr val="bg1">
                    <a:lumMod val="50000"/>
                  </a:schemeClr>
                </a:solidFill>
                <a:effectLst/>
                <a:latin typeface="Calibri" panose="020F0502020204030204" pitchFamily="34" charset="0"/>
                <a:ea typeface="Calibri" panose="020F0502020204030204" pitchFamily="34" charset="0"/>
              </a:rPr>
              <a:t>‘</a:t>
            </a:r>
            <a:endParaRPr lang="en-US" dirty="0">
              <a:solidFill>
                <a:schemeClr val="bg1">
                  <a:lumMod val="50000"/>
                </a:schemeClr>
              </a:solidFill>
            </a:endParaRPr>
          </a:p>
        </p:txBody>
      </p:sp>
      <p:sp>
        <p:nvSpPr>
          <p:cNvPr id="6" name="TextBox 5">
            <a:extLst>
              <a:ext uri="{FF2B5EF4-FFF2-40B4-BE49-F238E27FC236}">
                <a16:creationId xmlns:a16="http://schemas.microsoft.com/office/drawing/2014/main" id="{8AEDAE40-9BEA-5092-E8A3-0540E6A66333}"/>
              </a:ext>
            </a:extLst>
          </p:cNvPr>
          <p:cNvSpPr txBox="1"/>
          <p:nvPr/>
        </p:nvSpPr>
        <p:spPr>
          <a:xfrm>
            <a:off x="784154" y="5546036"/>
            <a:ext cx="10623692" cy="2031325"/>
          </a:xfrm>
          <a:prstGeom prst="rect">
            <a:avLst/>
          </a:prstGeom>
          <a:noFill/>
        </p:spPr>
        <p:txBody>
          <a:bodyPr wrap="square" rtlCol="0">
            <a:spAutoFit/>
          </a:bodyPr>
          <a:lstStyle/>
          <a:p>
            <a:r>
              <a:rPr lang="en-GB" sz="1800" b="1" i="1" dirty="0">
                <a:solidFill>
                  <a:schemeClr val="accent1"/>
                </a:solidFill>
                <a:effectLst/>
                <a:latin typeface="Calibri" panose="020F0502020204030204" pitchFamily="34" charset="0"/>
                <a:ea typeface="Times New Roman" panose="02020603050405020304" pitchFamily="18" charset="0"/>
              </a:rPr>
              <a:t>‘We describe the arts as being “full spectrum” subjects – from solace to skills, from empathy to experimentation – providing memorable experiences and supporting the development of critical thinking, self-expression, independence, initiative, collaboration, compassion, achievement, and creative freedom.’</a:t>
            </a:r>
            <a:endParaRPr lang="en-GB" sz="1800" b="1" i="1" dirty="0">
              <a:solidFill>
                <a:schemeClr val="accent1"/>
              </a:solidFill>
              <a:effectLst/>
              <a:latin typeface="GTEestiText"/>
            </a:endParaRPr>
          </a:p>
          <a:p>
            <a:endParaRPr lang="en-GB" b="1" i="1" dirty="0">
              <a:solidFill>
                <a:schemeClr val="accent1"/>
              </a:solidFill>
              <a:latin typeface="GTEestiText"/>
            </a:endParaRPr>
          </a:p>
          <a:p>
            <a:endParaRPr lang="en-GB" b="1" i="1" dirty="0">
              <a:solidFill>
                <a:schemeClr val="accent1"/>
              </a:solidFill>
              <a:latin typeface="GTEestiText"/>
            </a:endParaRPr>
          </a:p>
          <a:p>
            <a:endParaRPr lang="en-GB" b="1" i="1" dirty="0">
              <a:solidFill>
                <a:schemeClr val="accent1"/>
              </a:solidFill>
              <a:latin typeface="GTEestiText"/>
            </a:endParaRPr>
          </a:p>
          <a:p>
            <a:endParaRPr lang="en-GB" b="1" i="1" dirty="0">
              <a:solidFill>
                <a:schemeClr val="accent1"/>
              </a:solidFill>
            </a:endParaRPr>
          </a:p>
        </p:txBody>
      </p:sp>
    </p:spTree>
    <p:extLst>
      <p:ext uri="{BB962C8B-B14F-4D97-AF65-F5344CB8AC3E}">
        <p14:creationId xmlns:p14="http://schemas.microsoft.com/office/powerpoint/2010/main" val="3016371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B1F47-8AFA-72D8-3866-8BE8842FD823}"/>
              </a:ext>
            </a:extLst>
          </p:cNvPr>
          <p:cNvSpPr>
            <a:spLocks noGrp="1"/>
          </p:cNvSpPr>
          <p:nvPr>
            <p:ph type="title"/>
          </p:nvPr>
        </p:nvSpPr>
        <p:spPr/>
        <p:txBody>
          <a:bodyPr>
            <a:normAutofit/>
          </a:bodyPr>
          <a:lstStyle/>
          <a:p>
            <a:r>
              <a:rPr lang="en-US" sz="3000" b="1" dirty="0"/>
              <a:t>Five core policy principles are identified to underpin the arts in schooling …</a:t>
            </a:r>
          </a:p>
        </p:txBody>
      </p:sp>
      <p:sp>
        <p:nvSpPr>
          <p:cNvPr id="3" name="TextBox 2">
            <a:extLst>
              <a:ext uri="{FF2B5EF4-FFF2-40B4-BE49-F238E27FC236}">
                <a16:creationId xmlns:a16="http://schemas.microsoft.com/office/drawing/2014/main" id="{815DF823-25BB-B151-6B9E-3504ECC77CE4}"/>
              </a:ext>
            </a:extLst>
          </p:cNvPr>
          <p:cNvSpPr txBox="1"/>
          <p:nvPr/>
        </p:nvSpPr>
        <p:spPr>
          <a:xfrm>
            <a:off x="1092820" y="1761893"/>
            <a:ext cx="3297008" cy="369332"/>
          </a:xfrm>
          <a:prstGeom prst="rect">
            <a:avLst/>
          </a:prstGeom>
          <a:noFill/>
        </p:spPr>
        <p:txBody>
          <a:bodyPr wrap="square" rtlCol="0">
            <a:spAutoFit/>
          </a:bodyPr>
          <a:lstStyle/>
          <a:p>
            <a:r>
              <a:rPr lang="en-US" dirty="0"/>
              <a:t>The Arts in Schools </a:t>
            </a:r>
          </a:p>
        </p:txBody>
      </p:sp>
      <p:sp>
        <p:nvSpPr>
          <p:cNvPr id="5" name="TextBox 4">
            <a:extLst>
              <a:ext uri="{FF2B5EF4-FFF2-40B4-BE49-F238E27FC236}">
                <a16:creationId xmlns:a16="http://schemas.microsoft.com/office/drawing/2014/main" id="{355F2AAB-1F88-EA16-2726-44A549F76E7D}"/>
              </a:ext>
            </a:extLst>
          </p:cNvPr>
          <p:cNvSpPr txBox="1"/>
          <p:nvPr/>
        </p:nvSpPr>
        <p:spPr>
          <a:xfrm>
            <a:off x="4895312" y="1166842"/>
            <a:ext cx="6227379" cy="4524315"/>
          </a:xfrm>
          <a:prstGeom prst="rect">
            <a:avLst/>
          </a:prstGeom>
          <a:noFill/>
        </p:spPr>
        <p:txBody>
          <a:bodyPr wrap="square" rtlCol="0">
            <a:spAutoFit/>
          </a:bodyPr>
          <a:lstStyle/>
          <a:p>
            <a:pPr marL="342900" indent="-342900">
              <a:buFont typeface="+mj-lt"/>
              <a:buAutoNum type="arabicPeriod"/>
            </a:pPr>
            <a:r>
              <a:rPr lang="en-GB" b="1" i="0" u="none" strike="noStrike" dirty="0">
                <a:solidFill>
                  <a:srgbClr val="FF0000"/>
                </a:solidFill>
                <a:effectLst/>
                <a:latin typeface="+mj-lt"/>
              </a:rPr>
              <a:t>Rationale: </a:t>
            </a:r>
            <a:r>
              <a:rPr lang="en-GB" sz="1800" dirty="0">
                <a:effectLst/>
                <a:latin typeface="+mj-lt"/>
              </a:rPr>
              <a:t>clear purposes for schooling and a coherent vision for subject areas, with curriculum linked to purposes</a:t>
            </a:r>
            <a:br>
              <a:rPr lang="en-GB" sz="1800" dirty="0">
                <a:solidFill>
                  <a:srgbClr val="000000"/>
                </a:solidFill>
                <a:latin typeface="+mj-lt"/>
              </a:rPr>
            </a:br>
            <a:endParaRPr lang="en-GB" i="0" u="none" strike="noStrike" dirty="0">
              <a:solidFill>
                <a:srgbClr val="000000"/>
              </a:solidFill>
              <a:effectLst/>
              <a:latin typeface="+mj-lt"/>
            </a:endParaRPr>
          </a:p>
          <a:p>
            <a:pPr marL="342900" indent="-342900">
              <a:buFont typeface="+mj-lt"/>
              <a:buAutoNum type="arabicPeriod"/>
            </a:pPr>
            <a:r>
              <a:rPr lang="en-GB" b="1" i="0" u="none" strike="noStrike" dirty="0">
                <a:solidFill>
                  <a:srgbClr val="FF0000"/>
                </a:solidFill>
                <a:effectLst/>
                <a:latin typeface="+mj-lt"/>
              </a:rPr>
              <a:t>Parity of esteem: </a:t>
            </a:r>
            <a:r>
              <a:rPr lang="en-GB" sz="1800" dirty="0">
                <a:effectLst/>
                <a:latin typeface="+mj-lt"/>
              </a:rPr>
              <a:t>equal status for arts subjects with other curriculum areas, within a broad and balanced curriculum</a:t>
            </a:r>
            <a:br>
              <a:rPr lang="en-GB" sz="1800" dirty="0">
                <a:effectLst/>
                <a:latin typeface="+mj-lt"/>
              </a:rPr>
            </a:br>
            <a:endParaRPr lang="en-GB" sz="1800" dirty="0">
              <a:solidFill>
                <a:srgbClr val="000000"/>
              </a:solidFill>
              <a:latin typeface="+mj-lt"/>
            </a:endParaRPr>
          </a:p>
          <a:p>
            <a:pPr marL="342900" indent="-342900">
              <a:buFont typeface="+mj-lt"/>
              <a:buAutoNum type="arabicPeriod"/>
            </a:pPr>
            <a:r>
              <a:rPr lang="en-GB" b="1" i="0" u="none" strike="noStrike" dirty="0">
                <a:solidFill>
                  <a:srgbClr val="FF0000"/>
                </a:solidFill>
                <a:effectLst/>
                <a:latin typeface="+mj-lt"/>
              </a:rPr>
              <a:t>Including every child: </a:t>
            </a:r>
            <a:r>
              <a:rPr lang="en-GB" sz="1800" dirty="0">
                <a:effectLst/>
                <a:latin typeface="+mj-lt"/>
              </a:rPr>
              <a:t>an access entitlement built on inclusion and equality</a:t>
            </a:r>
            <a:br>
              <a:rPr lang="en-GB" sz="1800" dirty="0">
                <a:effectLst/>
                <a:latin typeface="+mj-lt"/>
              </a:rPr>
            </a:br>
            <a:endParaRPr lang="en-GB" sz="1800" dirty="0">
              <a:effectLst/>
              <a:latin typeface="+mj-lt"/>
            </a:endParaRPr>
          </a:p>
          <a:p>
            <a:pPr marL="342900" indent="-342900">
              <a:buFont typeface="+mj-lt"/>
              <a:buAutoNum type="arabicPeriod"/>
            </a:pPr>
            <a:r>
              <a:rPr lang="en-GB" b="1" i="0" u="none" strike="noStrike" dirty="0">
                <a:solidFill>
                  <a:srgbClr val="FF0000"/>
                </a:solidFill>
                <a:effectLst/>
                <a:latin typeface="+mj-lt"/>
              </a:rPr>
              <a:t>Whole child and a rounded learning experience: </a:t>
            </a:r>
            <a:r>
              <a:rPr lang="en-GB" sz="1800" dirty="0">
                <a:effectLst/>
                <a:latin typeface="+mj-lt"/>
              </a:rPr>
              <a:t>educating for personal development and wellbeing, not just academic attainment</a:t>
            </a:r>
            <a:br>
              <a:rPr lang="en-GB" sz="1800" dirty="0">
                <a:effectLst/>
                <a:latin typeface="+mj-lt"/>
              </a:rPr>
            </a:br>
            <a:endParaRPr lang="en-GB" sz="1800" dirty="0">
              <a:effectLst/>
              <a:latin typeface="+mj-lt"/>
            </a:endParaRPr>
          </a:p>
          <a:p>
            <a:pPr marL="342900" indent="-342900">
              <a:buFont typeface="+mj-lt"/>
              <a:buAutoNum type="arabicPeriod"/>
            </a:pPr>
            <a:r>
              <a:rPr lang="en-GB" b="1" i="0" u="none" strike="noStrike" dirty="0">
                <a:solidFill>
                  <a:srgbClr val="FF0000"/>
                </a:solidFill>
                <a:effectLst/>
                <a:latin typeface="+mj-lt"/>
              </a:rPr>
              <a:t>Education for now: </a:t>
            </a:r>
            <a:r>
              <a:rPr lang="en-GB" sz="1800" dirty="0">
                <a:effectLst/>
                <a:latin typeface="+mj-lt"/>
              </a:rPr>
              <a:t>educating for the importance of the present, as well as for the future</a:t>
            </a:r>
          </a:p>
          <a:p>
            <a:endParaRPr lang="en-US" dirty="0"/>
          </a:p>
        </p:txBody>
      </p:sp>
      <p:sp>
        <p:nvSpPr>
          <p:cNvPr id="4" name="TextBox 3">
            <a:extLst>
              <a:ext uri="{FF2B5EF4-FFF2-40B4-BE49-F238E27FC236}">
                <a16:creationId xmlns:a16="http://schemas.microsoft.com/office/drawing/2014/main" id="{59B6216F-A503-A0BC-6E5D-B43776582167}"/>
              </a:ext>
            </a:extLst>
          </p:cNvPr>
          <p:cNvSpPr txBox="1"/>
          <p:nvPr/>
        </p:nvSpPr>
        <p:spPr>
          <a:xfrm>
            <a:off x="778292" y="5691157"/>
            <a:ext cx="9959493" cy="1200329"/>
          </a:xfrm>
          <a:prstGeom prst="rect">
            <a:avLst/>
          </a:prstGeom>
          <a:noFill/>
        </p:spPr>
        <p:txBody>
          <a:bodyPr wrap="square" rtlCol="0">
            <a:spAutoFit/>
          </a:bodyPr>
          <a:lstStyle/>
          <a:p>
            <a:r>
              <a:rPr lang="en-US" b="1" i="1" dirty="0">
                <a:solidFill>
                  <a:schemeClr val="accent1"/>
                </a:solidFill>
              </a:rPr>
              <a:t>‘</a:t>
            </a:r>
            <a:r>
              <a:rPr lang="en-GB" sz="1800" b="1" i="1" dirty="0">
                <a:solidFill>
                  <a:schemeClr val="accent1"/>
                </a:solidFill>
                <a:effectLst/>
                <a:latin typeface="GTEestiText"/>
              </a:rPr>
              <a:t>The original report presented the case for education for the present as well as the future (the world of work), and for schooling to be about more than academic achievement, and – importantly – for all children.’</a:t>
            </a:r>
            <a:endParaRPr lang="en-GB" b="1" i="1" dirty="0">
              <a:solidFill>
                <a:schemeClr val="accent1"/>
              </a:solidFill>
            </a:endParaRPr>
          </a:p>
          <a:p>
            <a:endParaRPr lang="en-US" i="1" dirty="0">
              <a:solidFill>
                <a:schemeClr val="bg1">
                  <a:lumMod val="50000"/>
                </a:schemeClr>
              </a:solidFill>
            </a:endParaRPr>
          </a:p>
        </p:txBody>
      </p:sp>
    </p:spTree>
    <p:extLst>
      <p:ext uri="{BB962C8B-B14F-4D97-AF65-F5344CB8AC3E}">
        <p14:creationId xmlns:p14="http://schemas.microsoft.com/office/powerpoint/2010/main" val="3752950464"/>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Atlas</Template>
  <TotalTime>1159</TotalTime>
  <Words>1591</Words>
  <Application>Microsoft Macintosh PowerPoint</Application>
  <PresentationFormat>Widescreen</PresentationFormat>
  <Paragraphs>121</Paragraphs>
  <Slides>13</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Calibri Light</vt:lpstr>
      <vt:lpstr>GTEestiText</vt:lpstr>
      <vt:lpstr>Helvetica</vt:lpstr>
      <vt:lpstr>Rockwell</vt:lpstr>
      <vt:lpstr>Symbol</vt:lpstr>
      <vt:lpstr>Wingdings</vt:lpstr>
      <vt:lpstr>Atlas</vt:lpstr>
      <vt:lpstr>The Arts in Schools Foundations for the Future Purposes, principles and practice</vt:lpstr>
      <vt:lpstr>Who are we?</vt:lpstr>
      <vt:lpstr>What the project set out to do</vt:lpstr>
      <vt:lpstr>What the project achieved  2022-2023</vt:lpstr>
      <vt:lpstr>The world has changed …</vt:lpstr>
      <vt:lpstr>Two important things to state at the outset …</vt:lpstr>
      <vt:lpstr>The current context …</vt:lpstr>
      <vt:lpstr>The report has three headline findings</vt:lpstr>
      <vt:lpstr>Five core policy principles are identified to underpin the arts in schooling …</vt:lpstr>
      <vt:lpstr>… and five core provision principles to enable a school to become  arts-rich</vt:lpstr>
      <vt:lpstr>The report makes 10 recommendations: scaffolding for the future</vt:lpstr>
      <vt:lpstr>The report makes 10 recommendations: scaffolding for the future</vt:lpstr>
      <vt:lpstr>What next? A time for change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Arts in Schools + 40</dc:title>
  <dc:creator>Pauline Tambling</dc:creator>
  <cp:lastModifiedBy>sally bacon</cp:lastModifiedBy>
  <cp:revision>100</cp:revision>
  <dcterms:created xsi:type="dcterms:W3CDTF">2022-11-21T11:54:13Z</dcterms:created>
  <dcterms:modified xsi:type="dcterms:W3CDTF">2023-10-31T10:13:53Z</dcterms:modified>
</cp:coreProperties>
</file>